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60" r:id="rId5"/>
    <p:sldId id="259" r:id="rId6"/>
    <p:sldId id="262" r:id="rId7"/>
    <p:sldId id="263" r:id="rId8"/>
    <p:sldId id="264" r:id="rId9"/>
    <p:sldId id="261"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004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2353747"/>
            <a:ext cx="4869061" cy="3521988"/>
          </a:xfrm>
          <a:prstGeom prst="rect">
            <a:avLst/>
          </a:prstGeom>
        </p:spPr>
      </p:pic>
      <p:sp>
        <p:nvSpPr>
          <p:cNvPr id="6" name="Text 1"/>
          <p:cNvSpPr/>
          <p:nvPr/>
        </p:nvSpPr>
        <p:spPr>
          <a:xfrm>
            <a:off x="6350437" y="2028668"/>
            <a:ext cx="7415927" cy="2376088"/>
          </a:xfrm>
          <a:prstGeom prst="rect">
            <a:avLst/>
          </a:prstGeom>
          <a:noFill/>
          <a:ln/>
        </p:spPr>
        <p:txBody>
          <a:bodyPr wrap="square" rtlCol="0" anchor="t"/>
          <a:lstStyle/>
          <a:p>
            <a:pPr marL="0" indent="0">
              <a:lnSpc>
                <a:spcPts val="7890"/>
              </a:lnSpc>
              <a:buNone/>
            </a:pPr>
            <a:r>
              <a:rPr lang="en-US" sz="6312" dirty="0">
                <a:solidFill>
                  <a:srgbClr val="FFFFFF"/>
                </a:solidFill>
                <a:latin typeface="Unbounded" pitchFamily="34" charset="0"/>
                <a:ea typeface="Unbounded" pitchFamily="34" charset="-122"/>
                <a:cs typeface="Unbounded" pitchFamily="34" charset="-120"/>
              </a:rPr>
              <a:t>Smart Optimized</a:t>
            </a:r>
          </a:p>
          <a:p>
            <a:pPr marL="0" indent="0">
              <a:lnSpc>
                <a:spcPts val="7890"/>
              </a:lnSpc>
              <a:buNone/>
            </a:pPr>
            <a:r>
              <a:rPr lang="en-US" sz="6312" dirty="0">
                <a:solidFill>
                  <a:srgbClr val="FFFFFF"/>
                </a:solidFill>
                <a:latin typeface="Unbounded" pitchFamily="34" charset="0"/>
                <a:ea typeface="Unbounded" pitchFamily="34" charset="-122"/>
              </a:rPr>
              <a:t>Farming Technology</a:t>
            </a:r>
            <a:endParaRPr lang="en-US" sz="6312" dirty="0"/>
          </a:p>
        </p:txBody>
      </p:sp>
      <p:sp>
        <p:nvSpPr>
          <p:cNvPr id="7" name="Text 2"/>
          <p:cNvSpPr/>
          <p:nvPr/>
        </p:nvSpPr>
        <p:spPr>
          <a:xfrm>
            <a:off x="6350437" y="5012888"/>
            <a:ext cx="7415927" cy="1580198"/>
          </a:xfrm>
          <a:prstGeom prst="rect">
            <a:avLst/>
          </a:prstGeom>
          <a:noFill/>
          <a:ln/>
        </p:spPr>
        <p:txBody>
          <a:bodyPr wrap="squar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This project aims to develop a comprehensive application that integrates soil analysis, and plant health monitoring to optimize farming practices, ensuring maximum crop yield and sustainability.</a:t>
            </a: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2325410"/>
            <a:ext cx="4869061" cy="3578781"/>
          </a:xfrm>
          <a:prstGeom prst="rect">
            <a:avLst/>
          </a:prstGeom>
        </p:spPr>
      </p:pic>
      <p:sp>
        <p:nvSpPr>
          <p:cNvPr id="6" name="Text 1"/>
          <p:cNvSpPr/>
          <p:nvPr/>
        </p:nvSpPr>
        <p:spPr>
          <a:xfrm>
            <a:off x="6350437" y="753785"/>
            <a:ext cx="7075765" cy="726043"/>
          </a:xfrm>
          <a:prstGeom prst="rect">
            <a:avLst/>
          </a:prstGeom>
          <a:noFill/>
          <a:ln/>
        </p:spPr>
        <p:txBody>
          <a:bodyPr wrap="none" rtlCol="0" anchor="t"/>
          <a:lstStyle/>
          <a:p>
            <a:pPr marL="0" indent="0">
              <a:lnSpc>
                <a:spcPts val="5718"/>
              </a:lnSpc>
              <a:buNone/>
            </a:pPr>
            <a:r>
              <a:rPr lang="en-US" sz="4574" dirty="0">
                <a:solidFill>
                  <a:srgbClr val="FFFFFF"/>
                </a:solidFill>
                <a:latin typeface="Unbounded" pitchFamily="34" charset="0"/>
                <a:ea typeface="Unbounded" pitchFamily="34" charset="-122"/>
                <a:cs typeface="Unbounded" pitchFamily="34" charset="-120"/>
              </a:rPr>
              <a:t>Expected Outcomes</a:t>
            </a:r>
            <a:endParaRPr lang="en-US" sz="4574" dirty="0"/>
          </a:p>
        </p:txBody>
      </p:sp>
      <p:sp>
        <p:nvSpPr>
          <p:cNvPr id="7" name="Shape 2"/>
          <p:cNvSpPr/>
          <p:nvPr/>
        </p:nvSpPr>
        <p:spPr>
          <a:xfrm>
            <a:off x="6350437" y="2127766"/>
            <a:ext cx="555427" cy="555427"/>
          </a:xfrm>
          <a:prstGeom prst="roundRect">
            <a:avLst>
              <a:gd name="adj" fmla="val 6668"/>
            </a:avLst>
          </a:prstGeom>
          <a:solidFill>
            <a:srgbClr val="304755"/>
          </a:solidFill>
          <a:ln/>
        </p:spPr>
      </p:sp>
      <p:sp>
        <p:nvSpPr>
          <p:cNvPr id="8" name="Text 3"/>
          <p:cNvSpPr/>
          <p:nvPr/>
        </p:nvSpPr>
        <p:spPr>
          <a:xfrm>
            <a:off x="6546056" y="2231231"/>
            <a:ext cx="164187" cy="348496"/>
          </a:xfrm>
          <a:prstGeom prst="rect">
            <a:avLst/>
          </a:prstGeom>
          <a:noFill/>
          <a:ln/>
        </p:spPr>
        <p:txBody>
          <a:bodyPr wrap="none" rtlCol="0" anchor="t"/>
          <a:lstStyle/>
          <a:p>
            <a:pPr marL="0" indent="0" algn="ctr">
              <a:lnSpc>
                <a:spcPts val="2744"/>
              </a:lnSpc>
              <a:buNone/>
            </a:pPr>
            <a:r>
              <a:rPr lang="en-US" sz="2744" dirty="0">
                <a:solidFill>
                  <a:srgbClr val="CAD6DE"/>
                </a:solidFill>
                <a:latin typeface="Unbounded" pitchFamily="34" charset="0"/>
                <a:ea typeface="Unbounded" pitchFamily="34" charset="-122"/>
                <a:cs typeface="Unbounded" pitchFamily="34" charset="-120"/>
              </a:rPr>
              <a:t>1</a:t>
            </a:r>
            <a:endParaRPr lang="en-US" sz="2744" dirty="0"/>
          </a:p>
        </p:txBody>
      </p:sp>
      <p:sp>
        <p:nvSpPr>
          <p:cNvPr id="9" name="Text 4"/>
          <p:cNvSpPr/>
          <p:nvPr/>
        </p:nvSpPr>
        <p:spPr>
          <a:xfrm>
            <a:off x="7152680" y="2127766"/>
            <a:ext cx="3815477" cy="363141"/>
          </a:xfrm>
          <a:prstGeom prst="rect">
            <a:avLst/>
          </a:prstGeom>
          <a:noFill/>
          <a:ln/>
        </p:spPr>
        <p:txBody>
          <a:bodyPr wrap="none" rtlCol="0" anchor="t"/>
          <a:lstStyle/>
          <a:p>
            <a:pPr marL="0" indent="0">
              <a:lnSpc>
                <a:spcPts val="2859"/>
              </a:lnSpc>
              <a:buNone/>
            </a:pPr>
            <a:r>
              <a:rPr lang="en-US" sz="2287" dirty="0">
                <a:solidFill>
                  <a:srgbClr val="CAD6DE"/>
                </a:solidFill>
                <a:latin typeface="Unbounded" pitchFamily="34" charset="0"/>
                <a:ea typeface="Unbounded" pitchFamily="34" charset="-122"/>
                <a:cs typeface="Unbounded" pitchFamily="34" charset="-120"/>
              </a:rPr>
              <a:t>Optimized Crop Yields</a:t>
            </a:r>
            <a:endParaRPr lang="en-US" sz="2287" dirty="0"/>
          </a:p>
        </p:txBody>
      </p:sp>
      <p:sp>
        <p:nvSpPr>
          <p:cNvPr id="10" name="Text 5"/>
          <p:cNvSpPr/>
          <p:nvPr/>
        </p:nvSpPr>
        <p:spPr>
          <a:xfrm>
            <a:off x="7152680" y="2639020"/>
            <a:ext cx="6613684" cy="790099"/>
          </a:xfrm>
          <a:prstGeom prst="rect">
            <a:avLst/>
          </a:prstGeom>
          <a:noFill/>
          <a:ln/>
        </p:spPr>
        <p:txBody>
          <a:bodyPr wrap="squar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Improved decision-making through the integration of soil, plant, and weather data, leading to higher productivity.</a:t>
            </a:r>
            <a:endParaRPr lang="en-US" sz="1944" dirty="0"/>
          </a:p>
        </p:txBody>
      </p:sp>
      <p:sp>
        <p:nvSpPr>
          <p:cNvPr id="11" name="Shape 6"/>
          <p:cNvSpPr/>
          <p:nvPr/>
        </p:nvSpPr>
        <p:spPr>
          <a:xfrm>
            <a:off x="6350437" y="3953589"/>
            <a:ext cx="555427" cy="555427"/>
          </a:xfrm>
          <a:prstGeom prst="roundRect">
            <a:avLst>
              <a:gd name="adj" fmla="val 6668"/>
            </a:avLst>
          </a:prstGeom>
          <a:solidFill>
            <a:srgbClr val="304755"/>
          </a:solidFill>
          <a:ln/>
        </p:spPr>
      </p:sp>
      <p:sp>
        <p:nvSpPr>
          <p:cNvPr id="12" name="Text 7"/>
          <p:cNvSpPr/>
          <p:nvPr/>
        </p:nvSpPr>
        <p:spPr>
          <a:xfrm>
            <a:off x="6490573" y="4057055"/>
            <a:ext cx="275034" cy="348496"/>
          </a:xfrm>
          <a:prstGeom prst="rect">
            <a:avLst/>
          </a:prstGeom>
          <a:noFill/>
          <a:ln/>
        </p:spPr>
        <p:txBody>
          <a:bodyPr wrap="none" rtlCol="0" anchor="t"/>
          <a:lstStyle/>
          <a:p>
            <a:pPr marL="0" indent="0" algn="ctr">
              <a:lnSpc>
                <a:spcPts val="2744"/>
              </a:lnSpc>
              <a:buNone/>
            </a:pPr>
            <a:r>
              <a:rPr lang="en-US" sz="2744" dirty="0">
                <a:solidFill>
                  <a:srgbClr val="CAD6DE"/>
                </a:solidFill>
                <a:latin typeface="Unbounded" pitchFamily="34" charset="0"/>
                <a:ea typeface="Unbounded" pitchFamily="34" charset="-122"/>
                <a:cs typeface="Unbounded" pitchFamily="34" charset="-120"/>
              </a:rPr>
              <a:t>2</a:t>
            </a:r>
            <a:endParaRPr lang="en-US" sz="2744" dirty="0"/>
          </a:p>
        </p:txBody>
      </p:sp>
      <p:sp>
        <p:nvSpPr>
          <p:cNvPr id="13" name="Text 8"/>
          <p:cNvSpPr/>
          <p:nvPr/>
        </p:nvSpPr>
        <p:spPr>
          <a:xfrm>
            <a:off x="7152680" y="3953589"/>
            <a:ext cx="5319474" cy="363141"/>
          </a:xfrm>
          <a:prstGeom prst="rect">
            <a:avLst/>
          </a:prstGeom>
          <a:noFill/>
          <a:ln/>
        </p:spPr>
        <p:txBody>
          <a:bodyPr wrap="none" rtlCol="0" anchor="t"/>
          <a:lstStyle/>
          <a:p>
            <a:pPr marL="0" indent="0">
              <a:lnSpc>
                <a:spcPts val="2859"/>
              </a:lnSpc>
              <a:buNone/>
            </a:pPr>
            <a:r>
              <a:rPr lang="en-US" sz="2287" dirty="0">
                <a:solidFill>
                  <a:srgbClr val="CAD6DE"/>
                </a:solidFill>
                <a:latin typeface="Unbounded" pitchFamily="34" charset="0"/>
                <a:ea typeface="Unbounded" pitchFamily="34" charset="-122"/>
                <a:cs typeface="Unbounded" pitchFamily="34" charset="-120"/>
              </a:rPr>
              <a:t>Sustainable Farming Practices</a:t>
            </a:r>
            <a:endParaRPr lang="en-US" sz="2287" dirty="0"/>
          </a:p>
        </p:txBody>
      </p:sp>
      <p:sp>
        <p:nvSpPr>
          <p:cNvPr id="14" name="Text 9"/>
          <p:cNvSpPr/>
          <p:nvPr/>
        </p:nvSpPr>
        <p:spPr>
          <a:xfrm>
            <a:off x="7152680" y="4464844"/>
            <a:ext cx="6613684" cy="790099"/>
          </a:xfrm>
          <a:prstGeom prst="rect">
            <a:avLst/>
          </a:prstGeom>
          <a:noFill/>
          <a:ln/>
        </p:spPr>
        <p:txBody>
          <a:bodyPr wrap="squar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Promotion of natural fertilizers and reduced reliance on synthetic chemicals.</a:t>
            </a:r>
            <a:endParaRPr lang="en-US" sz="1944" dirty="0"/>
          </a:p>
        </p:txBody>
      </p:sp>
      <p:sp>
        <p:nvSpPr>
          <p:cNvPr id="15" name="Shape 10"/>
          <p:cNvSpPr/>
          <p:nvPr/>
        </p:nvSpPr>
        <p:spPr>
          <a:xfrm>
            <a:off x="6350437" y="5779413"/>
            <a:ext cx="555427" cy="555427"/>
          </a:xfrm>
          <a:prstGeom prst="roundRect">
            <a:avLst>
              <a:gd name="adj" fmla="val 6668"/>
            </a:avLst>
          </a:prstGeom>
          <a:solidFill>
            <a:srgbClr val="304755"/>
          </a:solidFill>
          <a:ln/>
        </p:spPr>
      </p:sp>
      <p:sp>
        <p:nvSpPr>
          <p:cNvPr id="16" name="Text 11"/>
          <p:cNvSpPr/>
          <p:nvPr/>
        </p:nvSpPr>
        <p:spPr>
          <a:xfrm>
            <a:off x="6487954" y="5882878"/>
            <a:ext cx="280273" cy="348496"/>
          </a:xfrm>
          <a:prstGeom prst="rect">
            <a:avLst/>
          </a:prstGeom>
          <a:noFill/>
          <a:ln/>
        </p:spPr>
        <p:txBody>
          <a:bodyPr wrap="none" rtlCol="0" anchor="t"/>
          <a:lstStyle/>
          <a:p>
            <a:pPr marL="0" indent="0" algn="ctr">
              <a:lnSpc>
                <a:spcPts val="2744"/>
              </a:lnSpc>
              <a:buNone/>
            </a:pPr>
            <a:r>
              <a:rPr lang="en-US" sz="2744" dirty="0">
                <a:solidFill>
                  <a:srgbClr val="CAD6DE"/>
                </a:solidFill>
                <a:latin typeface="Unbounded" pitchFamily="34" charset="0"/>
                <a:ea typeface="Unbounded" pitchFamily="34" charset="-122"/>
                <a:cs typeface="Unbounded" pitchFamily="34" charset="-120"/>
              </a:rPr>
              <a:t>3</a:t>
            </a:r>
            <a:endParaRPr lang="en-US" sz="2744" dirty="0"/>
          </a:p>
        </p:txBody>
      </p:sp>
      <p:sp>
        <p:nvSpPr>
          <p:cNvPr id="17" name="Text 12"/>
          <p:cNvSpPr/>
          <p:nvPr/>
        </p:nvSpPr>
        <p:spPr>
          <a:xfrm>
            <a:off x="7152680" y="5779413"/>
            <a:ext cx="5543312" cy="363141"/>
          </a:xfrm>
          <a:prstGeom prst="rect">
            <a:avLst/>
          </a:prstGeom>
          <a:noFill/>
          <a:ln/>
        </p:spPr>
        <p:txBody>
          <a:bodyPr wrap="none" rtlCol="0" anchor="t"/>
          <a:lstStyle/>
          <a:p>
            <a:pPr marL="0" indent="0">
              <a:lnSpc>
                <a:spcPts val="2859"/>
              </a:lnSpc>
              <a:buNone/>
            </a:pPr>
            <a:r>
              <a:rPr lang="en-US" sz="2287" dirty="0">
                <a:solidFill>
                  <a:srgbClr val="CAD6DE"/>
                </a:solidFill>
                <a:latin typeface="Unbounded" pitchFamily="34" charset="0"/>
                <a:ea typeface="Unbounded" pitchFamily="34" charset="-122"/>
                <a:cs typeface="Unbounded" pitchFamily="34" charset="-120"/>
              </a:rPr>
              <a:t>Resilience to Weather Variability</a:t>
            </a:r>
            <a:endParaRPr lang="en-US" sz="2287" dirty="0"/>
          </a:p>
        </p:txBody>
      </p:sp>
      <p:sp>
        <p:nvSpPr>
          <p:cNvPr id="18" name="Text 13"/>
          <p:cNvSpPr/>
          <p:nvPr/>
        </p:nvSpPr>
        <p:spPr>
          <a:xfrm>
            <a:off x="7152680" y="6290667"/>
            <a:ext cx="6613684" cy="1185148"/>
          </a:xfrm>
          <a:prstGeom prst="rect">
            <a:avLst/>
          </a:prstGeom>
          <a:noFill/>
          <a:ln/>
        </p:spPr>
        <p:txBody>
          <a:bodyPr wrap="squar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Enhanced crop planning and management based on real-time and forecasted weather conditions, reducing risks associated with climate variability.</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 y="0"/>
            <a:ext cx="9036424" cy="8229600"/>
          </a:xfrm>
          <a:prstGeom prst="rect">
            <a:avLst/>
          </a:prstGeom>
          <a:solidFill>
            <a:srgbClr val="112836"/>
          </a:solidFill>
          <a:ln/>
        </p:spPr>
        <p:txBody>
          <a:bodyPr/>
          <a:lstStyle/>
          <a:p>
            <a:endParaRPr lang="en-IN" dirty="0"/>
          </a:p>
        </p:txBody>
      </p:sp>
      <p:sp>
        <p:nvSpPr>
          <p:cNvPr id="4" name="Text 1"/>
          <p:cNvSpPr/>
          <p:nvPr/>
        </p:nvSpPr>
        <p:spPr>
          <a:xfrm>
            <a:off x="968693" y="1529208"/>
            <a:ext cx="7524155" cy="726043"/>
          </a:xfrm>
          <a:prstGeom prst="rect">
            <a:avLst/>
          </a:prstGeom>
          <a:noFill/>
          <a:ln/>
        </p:spPr>
        <p:txBody>
          <a:bodyPr wrap="none" rtlCol="0" anchor="t"/>
          <a:lstStyle/>
          <a:p>
            <a:pPr marL="0" indent="0">
              <a:lnSpc>
                <a:spcPts val="5718"/>
              </a:lnSpc>
              <a:buNone/>
            </a:pPr>
            <a:r>
              <a:rPr lang="en-US" sz="4574" dirty="0">
                <a:solidFill>
                  <a:srgbClr val="FFFFFF"/>
                </a:solidFill>
                <a:latin typeface="Unbounded" pitchFamily="34" charset="0"/>
                <a:ea typeface="Unbounded" pitchFamily="34" charset="-122"/>
                <a:cs typeface="Unbounded" pitchFamily="34" charset="-120"/>
              </a:rPr>
              <a:t>Farming Optimization</a:t>
            </a:r>
            <a:endParaRPr lang="en-US" sz="4574" dirty="0"/>
          </a:p>
        </p:txBody>
      </p:sp>
      <p:sp>
        <p:nvSpPr>
          <p:cNvPr id="5" name="Text 2"/>
          <p:cNvSpPr/>
          <p:nvPr/>
        </p:nvSpPr>
        <p:spPr>
          <a:xfrm>
            <a:off x="968693" y="2780424"/>
            <a:ext cx="5722563" cy="363141"/>
          </a:xfrm>
          <a:prstGeom prst="rect">
            <a:avLst/>
          </a:prstGeom>
          <a:noFill/>
          <a:ln>
            <a:noFill/>
          </a:ln>
        </p:spPr>
        <p:txBody>
          <a:bodyPr wrap="none" rtlCol="0" anchor="t"/>
          <a:lstStyle/>
          <a:p>
            <a:pPr marL="0" indent="0">
              <a:lnSpc>
                <a:spcPts val="2859"/>
              </a:lnSpc>
              <a:buNone/>
            </a:pPr>
            <a:r>
              <a:rPr lang="en-US" sz="2287" dirty="0">
                <a:solidFill>
                  <a:srgbClr val="FFFFFF"/>
                </a:solidFill>
                <a:latin typeface="Unbounded" pitchFamily="34" charset="0"/>
                <a:ea typeface="Unbounded" pitchFamily="34" charset="-122"/>
                <a:cs typeface="Unbounded" pitchFamily="34" charset="-120"/>
              </a:rPr>
              <a:t>Automated Analysis</a:t>
            </a:r>
            <a:endParaRPr lang="en-US" sz="2287" dirty="0"/>
          </a:p>
        </p:txBody>
      </p:sp>
      <p:sp>
        <p:nvSpPr>
          <p:cNvPr id="6" name="Text 3"/>
          <p:cNvSpPr/>
          <p:nvPr/>
        </p:nvSpPr>
        <p:spPr>
          <a:xfrm>
            <a:off x="961310" y="3184700"/>
            <a:ext cx="6045279" cy="1243349"/>
          </a:xfrm>
          <a:prstGeom prst="rect">
            <a:avLst/>
          </a:prstGeom>
          <a:noFill/>
          <a:ln/>
        </p:spPr>
        <p:txBody>
          <a:bodyPr wrap="squar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Leverage AI to analyze soil and weather data, providing tailored farming recommendations such as crop rotation, irrigation schedules, and fertilization plans.</a:t>
            </a:r>
            <a:endParaRPr lang="en-US" sz="1944" dirty="0"/>
          </a:p>
        </p:txBody>
      </p:sp>
      <p:sp>
        <p:nvSpPr>
          <p:cNvPr id="7" name="Text 4"/>
          <p:cNvSpPr/>
          <p:nvPr/>
        </p:nvSpPr>
        <p:spPr>
          <a:xfrm>
            <a:off x="961310" y="4862770"/>
            <a:ext cx="2904530" cy="363141"/>
          </a:xfrm>
          <a:prstGeom prst="rect">
            <a:avLst/>
          </a:prstGeom>
          <a:noFill/>
          <a:ln/>
        </p:spPr>
        <p:txBody>
          <a:bodyPr wrap="none" rtlCol="0" anchor="t"/>
          <a:lstStyle/>
          <a:p>
            <a:pPr marL="0" indent="0">
              <a:lnSpc>
                <a:spcPts val="2859"/>
              </a:lnSpc>
              <a:buNone/>
            </a:pPr>
            <a:r>
              <a:rPr lang="en-US" sz="2287" dirty="0">
                <a:solidFill>
                  <a:srgbClr val="FFFFFF"/>
                </a:solidFill>
                <a:latin typeface="Unbounded" pitchFamily="34" charset="0"/>
                <a:ea typeface="Unbounded" pitchFamily="34" charset="-122"/>
                <a:cs typeface="Unbounded" pitchFamily="34" charset="-120"/>
              </a:rPr>
              <a:t>Yield Prediction</a:t>
            </a:r>
            <a:endParaRPr lang="en-US" sz="2287" dirty="0"/>
          </a:p>
        </p:txBody>
      </p:sp>
      <p:sp>
        <p:nvSpPr>
          <p:cNvPr id="8" name="Text 5"/>
          <p:cNvSpPr/>
          <p:nvPr/>
        </p:nvSpPr>
        <p:spPr>
          <a:xfrm>
            <a:off x="968693" y="5303264"/>
            <a:ext cx="6045279" cy="790099"/>
          </a:xfrm>
          <a:prstGeom prst="rect">
            <a:avLst/>
          </a:prstGeom>
          <a:noFill/>
          <a:ln/>
        </p:spPr>
        <p:txBody>
          <a:bodyPr wrap="squar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Predict crop yields based on soil health, weather conditions, and implemented farming practices.</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77892" y="2329458"/>
            <a:ext cx="4930497" cy="3570565"/>
          </a:xfrm>
          <a:prstGeom prst="rect">
            <a:avLst/>
          </a:prstGeom>
        </p:spPr>
      </p:pic>
      <p:sp>
        <p:nvSpPr>
          <p:cNvPr id="6" name="Text 1"/>
          <p:cNvSpPr/>
          <p:nvPr/>
        </p:nvSpPr>
        <p:spPr>
          <a:xfrm>
            <a:off x="6264712" y="611743"/>
            <a:ext cx="7587377" cy="1962031"/>
          </a:xfrm>
          <a:prstGeom prst="rect">
            <a:avLst/>
          </a:prstGeom>
          <a:noFill/>
          <a:ln/>
        </p:spPr>
        <p:txBody>
          <a:bodyPr wrap="square" rtlCol="0" anchor="t"/>
          <a:lstStyle/>
          <a:p>
            <a:pPr marL="0" indent="0">
              <a:lnSpc>
                <a:spcPts val="5150"/>
              </a:lnSpc>
              <a:buNone/>
            </a:pPr>
            <a:r>
              <a:rPr lang="en-US" sz="4120" dirty="0">
                <a:solidFill>
                  <a:srgbClr val="FFFFFF"/>
                </a:solidFill>
                <a:latin typeface="Unbounded" pitchFamily="34" charset="0"/>
                <a:ea typeface="Unbounded" pitchFamily="34" charset="-122"/>
                <a:cs typeface="Unbounded" pitchFamily="34" charset="-120"/>
              </a:rPr>
              <a:t>Time-to-Time Crop Plantation Based on Soil Analysis</a:t>
            </a:r>
            <a:endParaRPr lang="en-US" sz="4120" dirty="0"/>
          </a:p>
        </p:txBody>
      </p:sp>
      <p:sp>
        <p:nvSpPr>
          <p:cNvPr id="7" name="Shape 2"/>
          <p:cNvSpPr/>
          <p:nvPr/>
        </p:nvSpPr>
        <p:spPr>
          <a:xfrm>
            <a:off x="6264712" y="3157418"/>
            <a:ext cx="500301" cy="500301"/>
          </a:xfrm>
          <a:prstGeom prst="roundRect">
            <a:avLst>
              <a:gd name="adj" fmla="val 6668"/>
            </a:avLst>
          </a:prstGeom>
          <a:solidFill>
            <a:srgbClr val="304755"/>
          </a:solidFill>
          <a:ln/>
        </p:spPr>
      </p:sp>
      <p:sp>
        <p:nvSpPr>
          <p:cNvPr id="8" name="Text 3"/>
          <p:cNvSpPr/>
          <p:nvPr/>
        </p:nvSpPr>
        <p:spPr>
          <a:xfrm>
            <a:off x="6440924" y="3250525"/>
            <a:ext cx="147876" cy="313968"/>
          </a:xfrm>
          <a:prstGeom prst="rect">
            <a:avLst/>
          </a:prstGeom>
          <a:noFill/>
          <a:ln/>
        </p:spPr>
        <p:txBody>
          <a:bodyPr wrap="none" rtlCol="0" anchor="t"/>
          <a:lstStyle/>
          <a:p>
            <a:pPr marL="0" indent="0" algn="ctr">
              <a:lnSpc>
                <a:spcPts val="2472"/>
              </a:lnSpc>
              <a:buNone/>
            </a:pPr>
            <a:r>
              <a:rPr lang="en-US" sz="2472" dirty="0">
                <a:solidFill>
                  <a:srgbClr val="CAD6DE"/>
                </a:solidFill>
                <a:latin typeface="Unbounded" pitchFamily="34" charset="0"/>
                <a:ea typeface="Unbounded" pitchFamily="34" charset="-122"/>
                <a:cs typeface="Unbounded" pitchFamily="34" charset="-120"/>
              </a:rPr>
              <a:t>1</a:t>
            </a:r>
            <a:endParaRPr lang="en-US" sz="2472" dirty="0"/>
          </a:p>
        </p:txBody>
      </p:sp>
      <p:sp>
        <p:nvSpPr>
          <p:cNvPr id="9" name="Text 4"/>
          <p:cNvSpPr/>
          <p:nvPr/>
        </p:nvSpPr>
        <p:spPr>
          <a:xfrm>
            <a:off x="6987302" y="3157418"/>
            <a:ext cx="3704868" cy="326946"/>
          </a:xfrm>
          <a:prstGeom prst="rect">
            <a:avLst/>
          </a:prstGeom>
          <a:noFill/>
          <a:ln/>
        </p:spPr>
        <p:txBody>
          <a:bodyPr wrap="none" rtlCol="0" anchor="t"/>
          <a:lstStyle/>
          <a:p>
            <a:pPr marL="0" indent="0">
              <a:lnSpc>
                <a:spcPts val="2575"/>
              </a:lnSpc>
              <a:buNone/>
            </a:pPr>
            <a:r>
              <a:rPr lang="en-US" sz="2060" dirty="0">
                <a:solidFill>
                  <a:srgbClr val="CAD6DE"/>
                </a:solidFill>
                <a:latin typeface="Unbounded" pitchFamily="34" charset="0"/>
                <a:ea typeface="Unbounded" pitchFamily="34" charset="-122"/>
                <a:cs typeface="Unbounded" pitchFamily="34" charset="-120"/>
              </a:rPr>
              <a:t>Soil Nutrient Monitoring</a:t>
            </a:r>
            <a:endParaRPr lang="en-US" sz="2060" dirty="0"/>
          </a:p>
        </p:txBody>
      </p:sp>
      <p:sp>
        <p:nvSpPr>
          <p:cNvPr id="10" name="Text 5"/>
          <p:cNvSpPr/>
          <p:nvPr/>
        </p:nvSpPr>
        <p:spPr>
          <a:xfrm>
            <a:off x="6987302" y="3617714"/>
            <a:ext cx="6864787" cy="711518"/>
          </a:xfrm>
          <a:prstGeom prst="rect">
            <a:avLst/>
          </a:prstGeom>
          <a:noFill/>
          <a:ln/>
        </p:spPr>
        <p:txBody>
          <a:bodyPr wrap="square" rtlCol="0" anchor="t"/>
          <a:lstStyle/>
          <a:p>
            <a:pPr marL="0" indent="0">
              <a:lnSpc>
                <a:spcPts val="2802"/>
              </a:lnSpc>
              <a:buNone/>
            </a:pPr>
            <a:r>
              <a:rPr lang="en-US" sz="1751" dirty="0">
                <a:solidFill>
                  <a:srgbClr val="CAD6DE"/>
                </a:solidFill>
                <a:latin typeface="Cabin" pitchFamily="34" charset="0"/>
                <a:ea typeface="Cabin" pitchFamily="34" charset="-122"/>
                <a:cs typeface="Cabin" pitchFamily="34" charset="-120"/>
              </a:rPr>
              <a:t>Continuously monitor soil nutrient levels, including nitrogen, phosphorus, and potassium.</a:t>
            </a:r>
            <a:endParaRPr lang="en-US" sz="1751" dirty="0"/>
          </a:p>
        </p:txBody>
      </p:sp>
      <p:sp>
        <p:nvSpPr>
          <p:cNvPr id="11" name="Shape 6"/>
          <p:cNvSpPr/>
          <p:nvPr/>
        </p:nvSpPr>
        <p:spPr>
          <a:xfrm>
            <a:off x="6264712" y="4801672"/>
            <a:ext cx="500301" cy="500301"/>
          </a:xfrm>
          <a:prstGeom prst="roundRect">
            <a:avLst>
              <a:gd name="adj" fmla="val 6668"/>
            </a:avLst>
          </a:prstGeom>
          <a:solidFill>
            <a:srgbClr val="304755"/>
          </a:solidFill>
          <a:ln/>
        </p:spPr>
      </p:sp>
      <p:sp>
        <p:nvSpPr>
          <p:cNvPr id="12" name="Text 7"/>
          <p:cNvSpPr/>
          <p:nvPr/>
        </p:nvSpPr>
        <p:spPr>
          <a:xfrm>
            <a:off x="6391037" y="4894778"/>
            <a:ext cx="247650" cy="313968"/>
          </a:xfrm>
          <a:prstGeom prst="rect">
            <a:avLst/>
          </a:prstGeom>
          <a:noFill/>
          <a:ln/>
        </p:spPr>
        <p:txBody>
          <a:bodyPr wrap="none" rtlCol="0" anchor="t"/>
          <a:lstStyle/>
          <a:p>
            <a:pPr marL="0" indent="0" algn="ctr">
              <a:lnSpc>
                <a:spcPts val="2472"/>
              </a:lnSpc>
              <a:buNone/>
            </a:pPr>
            <a:r>
              <a:rPr lang="en-US" sz="2472" dirty="0">
                <a:solidFill>
                  <a:srgbClr val="CAD6DE"/>
                </a:solidFill>
                <a:latin typeface="Unbounded" pitchFamily="34" charset="0"/>
                <a:ea typeface="Unbounded" pitchFamily="34" charset="-122"/>
                <a:cs typeface="Unbounded" pitchFamily="34" charset="-120"/>
              </a:rPr>
              <a:t>2</a:t>
            </a:r>
            <a:endParaRPr lang="en-US" sz="2472" dirty="0"/>
          </a:p>
        </p:txBody>
      </p:sp>
      <p:sp>
        <p:nvSpPr>
          <p:cNvPr id="13" name="Text 8"/>
          <p:cNvSpPr/>
          <p:nvPr/>
        </p:nvSpPr>
        <p:spPr>
          <a:xfrm>
            <a:off x="6987302" y="4801672"/>
            <a:ext cx="3807143" cy="326946"/>
          </a:xfrm>
          <a:prstGeom prst="rect">
            <a:avLst/>
          </a:prstGeom>
          <a:noFill/>
          <a:ln/>
        </p:spPr>
        <p:txBody>
          <a:bodyPr wrap="none" rtlCol="0" anchor="t"/>
          <a:lstStyle/>
          <a:p>
            <a:pPr marL="0" indent="0">
              <a:lnSpc>
                <a:spcPts val="2575"/>
              </a:lnSpc>
              <a:buNone/>
            </a:pPr>
            <a:r>
              <a:rPr lang="en-US" sz="2060" dirty="0">
                <a:solidFill>
                  <a:srgbClr val="CAD6DE"/>
                </a:solidFill>
                <a:latin typeface="Unbounded" pitchFamily="34" charset="0"/>
                <a:ea typeface="Unbounded" pitchFamily="34" charset="-122"/>
                <a:cs typeface="Unbounded" pitchFamily="34" charset="-120"/>
              </a:rPr>
              <a:t>Crop Recommendations</a:t>
            </a:r>
            <a:endParaRPr lang="en-US" sz="2060" dirty="0"/>
          </a:p>
        </p:txBody>
      </p:sp>
      <p:sp>
        <p:nvSpPr>
          <p:cNvPr id="14" name="Text 9"/>
          <p:cNvSpPr/>
          <p:nvPr/>
        </p:nvSpPr>
        <p:spPr>
          <a:xfrm>
            <a:off x="6987302" y="5261967"/>
            <a:ext cx="6864787" cy="711518"/>
          </a:xfrm>
          <a:prstGeom prst="rect">
            <a:avLst/>
          </a:prstGeom>
          <a:noFill/>
          <a:ln/>
        </p:spPr>
        <p:txBody>
          <a:bodyPr wrap="square" rtlCol="0" anchor="t"/>
          <a:lstStyle/>
          <a:p>
            <a:pPr marL="0" indent="0">
              <a:lnSpc>
                <a:spcPts val="2802"/>
              </a:lnSpc>
              <a:buNone/>
            </a:pPr>
            <a:r>
              <a:rPr lang="en-US" sz="1751" dirty="0">
                <a:solidFill>
                  <a:srgbClr val="CAD6DE"/>
                </a:solidFill>
                <a:latin typeface="Cabin" pitchFamily="34" charset="0"/>
                <a:ea typeface="Cabin" pitchFamily="34" charset="-122"/>
                <a:cs typeface="Cabin" pitchFamily="34" charset="-120"/>
              </a:rPr>
              <a:t>Suggest the most suitable crops based on current soil conditions and nutrient levels.</a:t>
            </a:r>
            <a:endParaRPr lang="en-US" sz="1751" dirty="0"/>
          </a:p>
        </p:txBody>
      </p:sp>
      <p:sp>
        <p:nvSpPr>
          <p:cNvPr id="15" name="Shape 10"/>
          <p:cNvSpPr/>
          <p:nvPr/>
        </p:nvSpPr>
        <p:spPr>
          <a:xfrm>
            <a:off x="6264712" y="6445925"/>
            <a:ext cx="500301" cy="500301"/>
          </a:xfrm>
          <a:prstGeom prst="roundRect">
            <a:avLst>
              <a:gd name="adj" fmla="val 6668"/>
            </a:avLst>
          </a:prstGeom>
          <a:solidFill>
            <a:srgbClr val="304755"/>
          </a:solidFill>
          <a:ln/>
        </p:spPr>
      </p:sp>
      <p:sp>
        <p:nvSpPr>
          <p:cNvPr id="16" name="Text 11"/>
          <p:cNvSpPr/>
          <p:nvPr/>
        </p:nvSpPr>
        <p:spPr>
          <a:xfrm>
            <a:off x="6388656" y="6539032"/>
            <a:ext cx="252413" cy="313968"/>
          </a:xfrm>
          <a:prstGeom prst="rect">
            <a:avLst/>
          </a:prstGeom>
          <a:noFill/>
          <a:ln/>
        </p:spPr>
        <p:txBody>
          <a:bodyPr wrap="none" rtlCol="0" anchor="t"/>
          <a:lstStyle/>
          <a:p>
            <a:pPr marL="0" indent="0" algn="ctr">
              <a:lnSpc>
                <a:spcPts val="2472"/>
              </a:lnSpc>
              <a:buNone/>
            </a:pPr>
            <a:r>
              <a:rPr lang="en-US" sz="2472" dirty="0">
                <a:solidFill>
                  <a:srgbClr val="CAD6DE"/>
                </a:solidFill>
                <a:latin typeface="Unbounded" pitchFamily="34" charset="0"/>
                <a:ea typeface="Unbounded" pitchFamily="34" charset="-122"/>
                <a:cs typeface="Unbounded" pitchFamily="34" charset="-120"/>
              </a:rPr>
              <a:t>3</a:t>
            </a:r>
            <a:endParaRPr lang="en-US" sz="2472" dirty="0"/>
          </a:p>
        </p:txBody>
      </p:sp>
      <p:sp>
        <p:nvSpPr>
          <p:cNvPr id="17" name="Text 12"/>
          <p:cNvSpPr/>
          <p:nvPr/>
        </p:nvSpPr>
        <p:spPr>
          <a:xfrm>
            <a:off x="6987302" y="6445925"/>
            <a:ext cx="3128248" cy="326946"/>
          </a:xfrm>
          <a:prstGeom prst="rect">
            <a:avLst/>
          </a:prstGeom>
          <a:noFill/>
          <a:ln/>
        </p:spPr>
        <p:txBody>
          <a:bodyPr wrap="none" rtlCol="0" anchor="t"/>
          <a:lstStyle/>
          <a:p>
            <a:pPr marL="0" indent="0">
              <a:lnSpc>
                <a:spcPts val="2575"/>
              </a:lnSpc>
              <a:buNone/>
            </a:pPr>
            <a:r>
              <a:rPr lang="en-US" sz="2060" dirty="0">
                <a:solidFill>
                  <a:srgbClr val="CAD6DE"/>
                </a:solidFill>
                <a:latin typeface="Unbounded" pitchFamily="34" charset="0"/>
                <a:ea typeface="Unbounded" pitchFamily="34" charset="-122"/>
                <a:cs typeface="Unbounded" pitchFamily="34" charset="-120"/>
              </a:rPr>
              <a:t>Plantation Schedule</a:t>
            </a:r>
            <a:endParaRPr lang="en-US" sz="2060" dirty="0"/>
          </a:p>
        </p:txBody>
      </p:sp>
      <p:sp>
        <p:nvSpPr>
          <p:cNvPr id="18" name="Text 13"/>
          <p:cNvSpPr/>
          <p:nvPr/>
        </p:nvSpPr>
        <p:spPr>
          <a:xfrm>
            <a:off x="6987302" y="6906220"/>
            <a:ext cx="6864787" cy="711518"/>
          </a:xfrm>
          <a:prstGeom prst="rect">
            <a:avLst/>
          </a:prstGeom>
          <a:noFill/>
          <a:ln/>
        </p:spPr>
        <p:txBody>
          <a:bodyPr wrap="square" rtlCol="0" anchor="t"/>
          <a:lstStyle/>
          <a:p>
            <a:pPr marL="0" indent="0">
              <a:lnSpc>
                <a:spcPts val="2802"/>
              </a:lnSpc>
              <a:buNone/>
            </a:pPr>
            <a:r>
              <a:rPr lang="en-US" sz="1751" dirty="0">
                <a:solidFill>
                  <a:srgbClr val="CAD6DE"/>
                </a:solidFill>
                <a:latin typeface="Cabin" pitchFamily="34" charset="0"/>
                <a:ea typeface="Cabin" pitchFamily="34" charset="-122"/>
                <a:cs typeface="Cabin" pitchFamily="34" charset="-120"/>
              </a:rPr>
              <a:t>Provide an optimal planting schedule based on soil data to ensure crops are sown when conditions are ideal.</a:t>
            </a:r>
            <a:endParaRPr lang="en-US" sz="175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4273" y="1651873"/>
            <a:ext cx="4925854" cy="4925854"/>
          </a:xfrm>
          <a:prstGeom prst="rect">
            <a:avLst/>
          </a:prstGeom>
        </p:spPr>
      </p:pic>
      <p:sp>
        <p:nvSpPr>
          <p:cNvPr id="6" name="Text 1"/>
          <p:cNvSpPr/>
          <p:nvPr/>
        </p:nvSpPr>
        <p:spPr>
          <a:xfrm>
            <a:off x="784860" y="617101"/>
            <a:ext cx="7574280" cy="1319213"/>
          </a:xfrm>
          <a:prstGeom prst="rect">
            <a:avLst/>
          </a:prstGeom>
          <a:noFill/>
          <a:ln/>
        </p:spPr>
        <p:txBody>
          <a:bodyPr wrap="square" rtlCol="0" anchor="t"/>
          <a:lstStyle/>
          <a:p>
            <a:pPr marL="0" indent="0">
              <a:lnSpc>
                <a:spcPts val="5193"/>
              </a:lnSpc>
              <a:buNone/>
            </a:pPr>
            <a:r>
              <a:rPr lang="en-US" sz="4155" dirty="0">
                <a:solidFill>
                  <a:srgbClr val="FFFFFF"/>
                </a:solidFill>
                <a:latin typeface="Unbounded" pitchFamily="34" charset="0"/>
                <a:ea typeface="Unbounded" pitchFamily="34" charset="-122"/>
              </a:rPr>
              <a:t>Plant Disease </a:t>
            </a:r>
          </a:p>
          <a:p>
            <a:pPr marL="0" indent="0">
              <a:lnSpc>
                <a:spcPts val="5193"/>
              </a:lnSpc>
              <a:buNone/>
            </a:pPr>
            <a:r>
              <a:rPr lang="en-US" sz="4155" dirty="0">
                <a:solidFill>
                  <a:srgbClr val="FFFFFF"/>
                </a:solidFill>
                <a:latin typeface="Unbounded" pitchFamily="34" charset="0"/>
                <a:ea typeface="Unbounded" pitchFamily="34" charset="-122"/>
              </a:rPr>
              <a:t>Detection</a:t>
            </a:r>
            <a:endParaRPr lang="en-US" sz="4155" dirty="0"/>
          </a:p>
        </p:txBody>
      </p:sp>
      <p:sp>
        <p:nvSpPr>
          <p:cNvPr id="7" name="Shape 2"/>
          <p:cNvSpPr/>
          <p:nvPr/>
        </p:nvSpPr>
        <p:spPr>
          <a:xfrm>
            <a:off x="784860" y="2272665"/>
            <a:ext cx="7574280" cy="1630442"/>
          </a:xfrm>
          <a:prstGeom prst="roundRect">
            <a:avLst>
              <a:gd name="adj" fmla="val 2063"/>
            </a:avLst>
          </a:prstGeom>
          <a:solidFill>
            <a:srgbClr val="304755"/>
          </a:solidFill>
          <a:ln/>
        </p:spPr>
      </p:sp>
      <p:sp>
        <p:nvSpPr>
          <p:cNvPr id="8" name="Text 3"/>
          <p:cNvSpPr/>
          <p:nvPr/>
        </p:nvSpPr>
        <p:spPr>
          <a:xfrm>
            <a:off x="1009055" y="2496860"/>
            <a:ext cx="3649980" cy="329803"/>
          </a:xfrm>
          <a:prstGeom prst="rect">
            <a:avLst/>
          </a:prstGeom>
          <a:noFill/>
          <a:ln/>
        </p:spPr>
        <p:txBody>
          <a:bodyPr wrap="none" rtlCol="0" anchor="t"/>
          <a:lstStyle/>
          <a:p>
            <a:pPr marL="0" indent="0">
              <a:lnSpc>
                <a:spcPts val="2597"/>
              </a:lnSpc>
              <a:buNone/>
            </a:pPr>
            <a:r>
              <a:rPr lang="en-US" sz="2077" dirty="0">
                <a:solidFill>
                  <a:srgbClr val="CAD6DE"/>
                </a:solidFill>
                <a:latin typeface="Unbounded" pitchFamily="34" charset="0"/>
                <a:ea typeface="Unbounded" pitchFamily="34" charset="-122"/>
              </a:rPr>
              <a:t>Detect Leaves</a:t>
            </a:r>
            <a:endParaRPr lang="en-US" sz="2077" dirty="0"/>
          </a:p>
        </p:txBody>
      </p:sp>
      <p:sp>
        <p:nvSpPr>
          <p:cNvPr id="9" name="Text 4"/>
          <p:cNvSpPr/>
          <p:nvPr/>
        </p:nvSpPr>
        <p:spPr>
          <a:xfrm>
            <a:off x="1009055" y="2961203"/>
            <a:ext cx="7125891" cy="717709"/>
          </a:xfrm>
          <a:prstGeom prst="rect">
            <a:avLst/>
          </a:prstGeom>
          <a:noFill/>
          <a:ln/>
        </p:spPr>
        <p:txBody>
          <a:bodyPr wrap="square" rtlCol="0" anchor="t"/>
          <a:lstStyle/>
          <a:p>
            <a:pPr marL="0" indent="0">
              <a:lnSpc>
                <a:spcPts val="2825"/>
              </a:lnSpc>
              <a:buNone/>
            </a:pPr>
            <a:r>
              <a:rPr lang="en-US" sz="1766" dirty="0">
                <a:solidFill>
                  <a:srgbClr val="CAD6DE"/>
                </a:solidFill>
                <a:latin typeface="Cabin" pitchFamily="34" charset="0"/>
                <a:ea typeface="Cabin" pitchFamily="34" charset="-122"/>
              </a:rPr>
              <a:t>Detect the leaves in the image or video. Uses the </a:t>
            </a:r>
            <a:r>
              <a:rPr lang="en-US" sz="1766" dirty="0" err="1">
                <a:solidFill>
                  <a:srgbClr val="CAD6DE"/>
                </a:solidFill>
                <a:latin typeface="Cabin" pitchFamily="34" charset="0"/>
                <a:ea typeface="Cabin" pitchFamily="34" charset="-122"/>
              </a:rPr>
              <a:t>Roboflow</a:t>
            </a:r>
            <a:r>
              <a:rPr lang="en-US" sz="1766" dirty="0">
                <a:solidFill>
                  <a:srgbClr val="CAD6DE"/>
                </a:solidFill>
                <a:latin typeface="Cabin" pitchFamily="34" charset="0"/>
                <a:ea typeface="Cabin" pitchFamily="34" charset="-122"/>
              </a:rPr>
              <a:t> model and computer vision.</a:t>
            </a:r>
            <a:endParaRPr lang="en-US" sz="1766" dirty="0"/>
          </a:p>
        </p:txBody>
      </p:sp>
      <p:sp>
        <p:nvSpPr>
          <p:cNvPr id="10" name="Shape 5"/>
          <p:cNvSpPr/>
          <p:nvPr/>
        </p:nvSpPr>
        <p:spPr>
          <a:xfrm>
            <a:off x="784860" y="4127302"/>
            <a:ext cx="7574280" cy="1630442"/>
          </a:xfrm>
          <a:prstGeom prst="roundRect">
            <a:avLst>
              <a:gd name="adj" fmla="val 2063"/>
            </a:avLst>
          </a:prstGeom>
          <a:solidFill>
            <a:srgbClr val="304755"/>
          </a:solidFill>
          <a:ln/>
        </p:spPr>
      </p:sp>
      <p:sp>
        <p:nvSpPr>
          <p:cNvPr id="11" name="Text 6"/>
          <p:cNvSpPr/>
          <p:nvPr/>
        </p:nvSpPr>
        <p:spPr>
          <a:xfrm>
            <a:off x="1009055" y="4351496"/>
            <a:ext cx="3665815" cy="329803"/>
          </a:xfrm>
          <a:prstGeom prst="rect">
            <a:avLst/>
          </a:prstGeom>
          <a:noFill/>
          <a:ln/>
        </p:spPr>
        <p:txBody>
          <a:bodyPr wrap="none" rtlCol="0" anchor="t"/>
          <a:lstStyle/>
          <a:p>
            <a:pPr marL="0" indent="0">
              <a:lnSpc>
                <a:spcPts val="2597"/>
              </a:lnSpc>
              <a:buNone/>
            </a:pPr>
            <a:r>
              <a:rPr lang="en-US" sz="2077" dirty="0">
                <a:solidFill>
                  <a:srgbClr val="CAD6DE"/>
                </a:solidFill>
                <a:latin typeface="Unbounded" pitchFamily="34" charset="0"/>
                <a:ea typeface="Unbounded" pitchFamily="34" charset="-122"/>
                <a:cs typeface="Unbounded" pitchFamily="34" charset="-120"/>
              </a:rPr>
              <a:t>Localization of Leaves</a:t>
            </a:r>
            <a:endParaRPr lang="en-US" sz="2077" dirty="0"/>
          </a:p>
        </p:txBody>
      </p:sp>
      <p:sp>
        <p:nvSpPr>
          <p:cNvPr id="12" name="Text 7"/>
          <p:cNvSpPr/>
          <p:nvPr/>
        </p:nvSpPr>
        <p:spPr>
          <a:xfrm>
            <a:off x="1009055" y="4815840"/>
            <a:ext cx="7125891" cy="717709"/>
          </a:xfrm>
          <a:prstGeom prst="rect">
            <a:avLst/>
          </a:prstGeom>
          <a:noFill/>
          <a:ln/>
        </p:spPr>
        <p:txBody>
          <a:bodyPr wrap="square" rtlCol="0" anchor="t"/>
          <a:lstStyle/>
          <a:p>
            <a:pPr marL="0" indent="0">
              <a:lnSpc>
                <a:spcPts val="2825"/>
              </a:lnSpc>
              <a:buNone/>
            </a:pPr>
            <a:r>
              <a:rPr lang="en-US" sz="1766" dirty="0">
                <a:solidFill>
                  <a:srgbClr val="CAD6DE"/>
                </a:solidFill>
                <a:latin typeface="Cabin" pitchFamily="34" charset="0"/>
                <a:ea typeface="Cabin" pitchFamily="34" charset="-122"/>
                <a:cs typeface="Cabin" pitchFamily="34" charset="-120"/>
              </a:rPr>
              <a:t>Localize the leaves by creating bounding boxes in the images or frames in the video.</a:t>
            </a:r>
            <a:endParaRPr lang="en-US" sz="1766" dirty="0"/>
          </a:p>
        </p:txBody>
      </p:sp>
      <p:sp>
        <p:nvSpPr>
          <p:cNvPr id="13" name="Shape 8"/>
          <p:cNvSpPr/>
          <p:nvPr/>
        </p:nvSpPr>
        <p:spPr>
          <a:xfrm>
            <a:off x="784860" y="5981938"/>
            <a:ext cx="7574280" cy="1630442"/>
          </a:xfrm>
          <a:prstGeom prst="roundRect">
            <a:avLst>
              <a:gd name="adj" fmla="val 2063"/>
            </a:avLst>
          </a:prstGeom>
          <a:solidFill>
            <a:srgbClr val="304755"/>
          </a:solidFill>
          <a:ln/>
        </p:spPr>
      </p:sp>
      <p:sp>
        <p:nvSpPr>
          <p:cNvPr id="14" name="Text 9"/>
          <p:cNvSpPr/>
          <p:nvPr/>
        </p:nvSpPr>
        <p:spPr>
          <a:xfrm>
            <a:off x="1009055" y="6206133"/>
            <a:ext cx="3182660" cy="329803"/>
          </a:xfrm>
          <a:prstGeom prst="rect">
            <a:avLst/>
          </a:prstGeom>
          <a:noFill/>
          <a:ln/>
        </p:spPr>
        <p:txBody>
          <a:bodyPr wrap="none" rtlCol="0" anchor="t"/>
          <a:lstStyle/>
          <a:p>
            <a:pPr marL="0" indent="0">
              <a:lnSpc>
                <a:spcPts val="2597"/>
              </a:lnSpc>
              <a:buNone/>
            </a:pPr>
            <a:r>
              <a:rPr lang="en-US" sz="2077" dirty="0">
                <a:solidFill>
                  <a:srgbClr val="CAD6DE"/>
                </a:solidFill>
                <a:latin typeface="Unbounded" pitchFamily="34" charset="0"/>
                <a:ea typeface="Unbounded" pitchFamily="34" charset="-122"/>
              </a:rPr>
              <a:t>Classification of Leaves</a:t>
            </a:r>
            <a:endParaRPr lang="en-US" sz="2077" dirty="0"/>
          </a:p>
        </p:txBody>
      </p:sp>
      <p:sp>
        <p:nvSpPr>
          <p:cNvPr id="15" name="Text 10"/>
          <p:cNvSpPr/>
          <p:nvPr/>
        </p:nvSpPr>
        <p:spPr>
          <a:xfrm>
            <a:off x="1009055" y="6670477"/>
            <a:ext cx="7125891" cy="717709"/>
          </a:xfrm>
          <a:prstGeom prst="rect">
            <a:avLst/>
          </a:prstGeom>
          <a:noFill/>
          <a:ln/>
        </p:spPr>
        <p:txBody>
          <a:bodyPr wrap="square" rtlCol="0" anchor="t"/>
          <a:lstStyle/>
          <a:p>
            <a:pPr marL="0" indent="0">
              <a:lnSpc>
                <a:spcPts val="2825"/>
              </a:lnSpc>
              <a:buNone/>
            </a:pPr>
            <a:r>
              <a:rPr lang="en-US" sz="1766" dirty="0">
                <a:solidFill>
                  <a:srgbClr val="CAD6DE"/>
                </a:solidFill>
                <a:latin typeface="Cabin" pitchFamily="34" charset="0"/>
                <a:ea typeface="Cabin" pitchFamily="34" charset="-122"/>
              </a:rPr>
              <a:t>Predict if any disease to the localized image of leaf. </a:t>
            </a:r>
            <a:endParaRPr lang="en-US" sz="176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93555" y="2456498"/>
            <a:ext cx="4987290" cy="3316605"/>
          </a:xfrm>
          <a:prstGeom prst="rect">
            <a:avLst/>
          </a:prstGeom>
        </p:spPr>
      </p:pic>
      <p:sp>
        <p:nvSpPr>
          <p:cNvPr id="6" name="Text 1"/>
          <p:cNvSpPr/>
          <p:nvPr/>
        </p:nvSpPr>
        <p:spPr>
          <a:xfrm>
            <a:off x="698421" y="709136"/>
            <a:ext cx="7747159" cy="1760934"/>
          </a:xfrm>
          <a:prstGeom prst="rect">
            <a:avLst/>
          </a:prstGeom>
          <a:noFill/>
          <a:ln/>
        </p:spPr>
        <p:txBody>
          <a:bodyPr wrap="square" rtlCol="0" anchor="t"/>
          <a:lstStyle/>
          <a:p>
            <a:pPr marL="0" indent="0">
              <a:lnSpc>
                <a:spcPts val="4622"/>
              </a:lnSpc>
              <a:buNone/>
            </a:pPr>
            <a:r>
              <a:rPr lang="en-US" sz="3698" dirty="0">
                <a:solidFill>
                  <a:srgbClr val="FFFFFF"/>
                </a:solidFill>
                <a:latin typeface="Unbounded" pitchFamily="34" charset="0"/>
                <a:ea typeface="Unbounded" pitchFamily="34" charset="-122"/>
                <a:cs typeface="Unbounded" pitchFamily="34" charset="-120"/>
              </a:rPr>
              <a:t>Plant Health and Leaf Analysis During Plantation Period</a:t>
            </a:r>
            <a:endParaRPr lang="en-US" sz="3698" dirty="0"/>
          </a:p>
        </p:txBody>
      </p:sp>
      <p:sp>
        <p:nvSpPr>
          <p:cNvPr id="7" name="Shape 2"/>
          <p:cNvSpPr/>
          <p:nvPr/>
        </p:nvSpPr>
        <p:spPr>
          <a:xfrm>
            <a:off x="986314" y="2769394"/>
            <a:ext cx="22860" cy="4751070"/>
          </a:xfrm>
          <a:prstGeom prst="roundRect">
            <a:avLst>
              <a:gd name="adj" fmla="val 130958"/>
            </a:avLst>
          </a:prstGeom>
          <a:solidFill>
            <a:srgbClr val="49606E"/>
          </a:solidFill>
          <a:ln/>
        </p:spPr>
      </p:sp>
      <p:sp>
        <p:nvSpPr>
          <p:cNvPr id="8" name="Shape 3"/>
          <p:cNvSpPr/>
          <p:nvPr/>
        </p:nvSpPr>
        <p:spPr>
          <a:xfrm>
            <a:off x="1199376" y="3206829"/>
            <a:ext cx="698421" cy="22860"/>
          </a:xfrm>
          <a:prstGeom prst="roundRect">
            <a:avLst>
              <a:gd name="adj" fmla="val 130958"/>
            </a:avLst>
          </a:prstGeom>
          <a:solidFill>
            <a:srgbClr val="49606E"/>
          </a:solidFill>
          <a:ln/>
        </p:spPr>
      </p:sp>
      <p:sp>
        <p:nvSpPr>
          <p:cNvPr id="9" name="Shape 4"/>
          <p:cNvSpPr/>
          <p:nvPr/>
        </p:nvSpPr>
        <p:spPr>
          <a:xfrm>
            <a:off x="773251" y="2993827"/>
            <a:ext cx="448985" cy="448985"/>
          </a:xfrm>
          <a:prstGeom prst="roundRect">
            <a:avLst>
              <a:gd name="adj" fmla="val 6668"/>
            </a:avLst>
          </a:prstGeom>
          <a:solidFill>
            <a:srgbClr val="304755"/>
          </a:solidFill>
          <a:ln/>
        </p:spPr>
      </p:sp>
      <p:sp>
        <p:nvSpPr>
          <p:cNvPr id="10" name="Text 5"/>
          <p:cNvSpPr/>
          <p:nvPr/>
        </p:nvSpPr>
        <p:spPr>
          <a:xfrm>
            <a:off x="931366" y="3077408"/>
            <a:ext cx="132755" cy="281702"/>
          </a:xfrm>
          <a:prstGeom prst="rect">
            <a:avLst/>
          </a:prstGeom>
          <a:noFill/>
          <a:ln/>
        </p:spPr>
        <p:txBody>
          <a:bodyPr wrap="none" rtlCol="0" anchor="t"/>
          <a:lstStyle/>
          <a:p>
            <a:pPr marL="0" indent="0" algn="ctr">
              <a:lnSpc>
                <a:spcPts val="2219"/>
              </a:lnSpc>
              <a:buNone/>
            </a:pPr>
            <a:r>
              <a:rPr lang="en-US" sz="2219" dirty="0">
                <a:solidFill>
                  <a:srgbClr val="CAD6DE"/>
                </a:solidFill>
                <a:latin typeface="Unbounded" pitchFamily="34" charset="0"/>
                <a:ea typeface="Unbounded" pitchFamily="34" charset="-122"/>
                <a:cs typeface="Unbounded" pitchFamily="34" charset="-120"/>
              </a:rPr>
              <a:t>1</a:t>
            </a:r>
            <a:endParaRPr lang="en-US" sz="2219" dirty="0"/>
          </a:p>
        </p:txBody>
      </p:sp>
      <p:sp>
        <p:nvSpPr>
          <p:cNvPr id="11" name="Text 6"/>
          <p:cNvSpPr/>
          <p:nvPr/>
        </p:nvSpPr>
        <p:spPr>
          <a:xfrm>
            <a:off x="2095381" y="2968943"/>
            <a:ext cx="2932986" cy="293489"/>
          </a:xfrm>
          <a:prstGeom prst="rect">
            <a:avLst/>
          </a:prstGeom>
          <a:noFill/>
          <a:ln/>
        </p:spPr>
        <p:txBody>
          <a:bodyPr wrap="none" rtlCol="0" anchor="t"/>
          <a:lstStyle/>
          <a:p>
            <a:pPr marL="0" indent="0" algn="l">
              <a:lnSpc>
                <a:spcPts val="2311"/>
              </a:lnSpc>
              <a:buNone/>
            </a:pPr>
            <a:r>
              <a:rPr lang="en-US" sz="1849" dirty="0">
                <a:solidFill>
                  <a:srgbClr val="CAD6DE"/>
                </a:solidFill>
                <a:latin typeface="Unbounded" pitchFamily="34" charset="0"/>
                <a:ea typeface="Unbounded" pitchFamily="34" charset="-122"/>
                <a:cs typeface="Unbounded" pitchFamily="34" charset="-120"/>
              </a:rPr>
              <a:t>Real-Time Monitoring</a:t>
            </a:r>
            <a:endParaRPr lang="en-US" sz="1849" dirty="0"/>
          </a:p>
        </p:txBody>
      </p:sp>
      <p:sp>
        <p:nvSpPr>
          <p:cNvPr id="12" name="Text 7"/>
          <p:cNvSpPr/>
          <p:nvPr/>
        </p:nvSpPr>
        <p:spPr>
          <a:xfrm>
            <a:off x="2095381" y="3382089"/>
            <a:ext cx="6350198" cy="638413"/>
          </a:xfrm>
          <a:prstGeom prst="rect">
            <a:avLst/>
          </a:prstGeom>
          <a:noFill/>
          <a:ln/>
        </p:spPr>
        <p:txBody>
          <a:bodyPr wrap="square" rtlCol="0" anchor="t"/>
          <a:lstStyle/>
          <a:p>
            <a:pPr marL="0" indent="0" algn="l">
              <a:lnSpc>
                <a:spcPts val="2514"/>
              </a:lnSpc>
              <a:buNone/>
            </a:pPr>
            <a:r>
              <a:rPr lang="en-US" sz="1571" dirty="0">
                <a:solidFill>
                  <a:srgbClr val="CAD6DE"/>
                </a:solidFill>
                <a:latin typeface="Cabin" pitchFamily="34" charset="0"/>
                <a:ea typeface="Cabin" pitchFamily="34" charset="-122"/>
                <a:cs typeface="Cabin" pitchFamily="34" charset="-120"/>
              </a:rPr>
              <a:t>Utilize sensors or image recognition technology to monitor plant health, focusing on leaf color, texture, and growth patterns.</a:t>
            </a:r>
            <a:endParaRPr lang="en-US" sz="1571" dirty="0"/>
          </a:p>
        </p:txBody>
      </p:sp>
      <p:sp>
        <p:nvSpPr>
          <p:cNvPr id="13" name="Shape 8"/>
          <p:cNvSpPr/>
          <p:nvPr/>
        </p:nvSpPr>
        <p:spPr>
          <a:xfrm>
            <a:off x="1199376" y="4857036"/>
            <a:ext cx="698421" cy="22860"/>
          </a:xfrm>
          <a:prstGeom prst="roundRect">
            <a:avLst>
              <a:gd name="adj" fmla="val 130958"/>
            </a:avLst>
          </a:prstGeom>
          <a:solidFill>
            <a:srgbClr val="49606E"/>
          </a:solidFill>
          <a:ln/>
        </p:spPr>
      </p:sp>
      <p:sp>
        <p:nvSpPr>
          <p:cNvPr id="14" name="Shape 9"/>
          <p:cNvSpPr/>
          <p:nvPr/>
        </p:nvSpPr>
        <p:spPr>
          <a:xfrm>
            <a:off x="773251" y="4644033"/>
            <a:ext cx="448985" cy="448985"/>
          </a:xfrm>
          <a:prstGeom prst="roundRect">
            <a:avLst>
              <a:gd name="adj" fmla="val 6668"/>
            </a:avLst>
          </a:prstGeom>
          <a:solidFill>
            <a:srgbClr val="304755"/>
          </a:solidFill>
          <a:ln/>
        </p:spPr>
      </p:sp>
      <p:sp>
        <p:nvSpPr>
          <p:cNvPr id="15" name="Text 10"/>
          <p:cNvSpPr/>
          <p:nvPr/>
        </p:nvSpPr>
        <p:spPr>
          <a:xfrm>
            <a:off x="886599" y="4727615"/>
            <a:ext cx="222290" cy="281702"/>
          </a:xfrm>
          <a:prstGeom prst="rect">
            <a:avLst/>
          </a:prstGeom>
          <a:noFill/>
          <a:ln/>
        </p:spPr>
        <p:txBody>
          <a:bodyPr wrap="none" rtlCol="0" anchor="t"/>
          <a:lstStyle/>
          <a:p>
            <a:pPr marL="0" indent="0" algn="ctr">
              <a:lnSpc>
                <a:spcPts val="2219"/>
              </a:lnSpc>
              <a:buNone/>
            </a:pPr>
            <a:r>
              <a:rPr lang="en-US" sz="2219" dirty="0">
                <a:solidFill>
                  <a:srgbClr val="CAD6DE"/>
                </a:solidFill>
                <a:latin typeface="Unbounded" pitchFamily="34" charset="0"/>
                <a:ea typeface="Unbounded" pitchFamily="34" charset="-122"/>
                <a:cs typeface="Unbounded" pitchFamily="34" charset="-120"/>
              </a:rPr>
              <a:t>2</a:t>
            </a:r>
            <a:endParaRPr lang="en-US" sz="2219" dirty="0"/>
          </a:p>
        </p:txBody>
      </p:sp>
      <p:sp>
        <p:nvSpPr>
          <p:cNvPr id="16" name="Text 11"/>
          <p:cNvSpPr/>
          <p:nvPr/>
        </p:nvSpPr>
        <p:spPr>
          <a:xfrm>
            <a:off x="2095381" y="4619149"/>
            <a:ext cx="2559129" cy="293489"/>
          </a:xfrm>
          <a:prstGeom prst="rect">
            <a:avLst/>
          </a:prstGeom>
          <a:noFill/>
          <a:ln/>
        </p:spPr>
        <p:txBody>
          <a:bodyPr wrap="none" rtlCol="0" anchor="t"/>
          <a:lstStyle/>
          <a:p>
            <a:pPr marL="0" indent="0" algn="l">
              <a:lnSpc>
                <a:spcPts val="2311"/>
              </a:lnSpc>
              <a:buNone/>
            </a:pPr>
            <a:r>
              <a:rPr lang="en-US" sz="1849" dirty="0">
                <a:solidFill>
                  <a:srgbClr val="CAD6DE"/>
                </a:solidFill>
                <a:latin typeface="Unbounded" pitchFamily="34" charset="0"/>
                <a:ea typeface="Unbounded" pitchFamily="34" charset="-122"/>
                <a:cs typeface="Unbounded" pitchFamily="34" charset="-120"/>
              </a:rPr>
              <a:t>Disease Detection</a:t>
            </a:r>
            <a:endParaRPr lang="en-US" sz="1849" dirty="0"/>
          </a:p>
        </p:txBody>
      </p:sp>
      <p:sp>
        <p:nvSpPr>
          <p:cNvPr id="17" name="Text 12"/>
          <p:cNvSpPr/>
          <p:nvPr/>
        </p:nvSpPr>
        <p:spPr>
          <a:xfrm>
            <a:off x="2095381" y="5032296"/>
            <a:ext cx="6350198" cy="638413"/>
          </a:xfrm>
          <a:prstGeom prst="rect">
            <a:avLst/>
          </a:prstGeom>
          <a:noFill/>
          <a:ln/>
        </p:spPr>
        <p:txBody>
          <a:bodyPr wrap="square" rtlCol="0" anchor="t"/>
          <a:lstStyle/>
          <a:p>
            <a:pPr marL="0" indent="0" algn="l">
              <a:lnSpc>
                <a:spcPts val="2514"/>
              </a:lnSpc>
              <a:buNone/>
            </a:pPr>
            <a:r>
              <a:rPr lang="en-US" sz="1571" dirty="0">
                <a:solidFill>
                  <a:srgbClr val="CAD6DE"/>
                </a:solidFill>
                <a:latin typeface="Cabin" pitchFamily="34" charset="0"/>
                <a:ea typeface="Cabin" pitchFamily="34" charset="-122"/>
                <a:cs typeface="Cabin" pitchFamily="34" charset="-120"/>
              </a:rPr>
              <a:t>Early identification of diseases or nutrient deficiencies through detailed plant health analysis.</a:t>
            </a:r>
            <a:endParaRPr lang="en-US" sz="1571" dirty="0"/>
          </a:p>
        </p:txBody>
      </p:sp>
      <p:sp>
        <p:nvSpPr>
          <p:cNvPr id="18" name="Shape 13"/>
          <p:cNvSpPr/>
          <p:nvPr/>
        </p:nvSpPr>
        <p:spPr>
          <a:xfrm>
            <a:off x="1199376" y="6507242"/>
            <a:ext cx="698421" cy="22860"/>
          </a:xfrm>
          <a:prstGeom prst="roundRect">
            <a:avLst>
              <a:gd name="adj" fmla="val 130958"/>
            </a:avLst>
          </a:prstGeom>
          <a:solidFill>
            <a:srgbClr val="49606E"/>
          </a:solidFill>
          <a:ln/>
        </p:spPr>
      </p:sp>
      <p:sp>
        <p:nvSpPr>
          <p:cNvPr id="19" name="Shape 14"/>
          <p:cNvSpPr/>
          <p:nvPr/>
        </p:nvSpPr>
        <p:spPr>
          <a:xfrm>
            <a:off x="773251" y="6294239"/>
            <a:ext cx="448985" cy="448985"/>
          </a:xfrm>
          <a:prstGeom prst="roundRect">
            <a:avLst>
              <a:gd name="adj" fmla="val 6668"/>
            </a:avLst>
          </a:prstGeom>
          <a:solidFill>
            <a:srgbClr val="304755"/>
          </a:solidFill>
          <a:ln/>
        </p:spPr>
      </p:sp>
      <p:sp>
        <p:nvSpPr>
          <p:cNvPr id="20" name="Text 15"/>
          <p:cNvSpPr/>
          <p:nvPr/>
        </p:nvSpPr>
        <p:spPr>
          <a:xfrm>
            <a:off x="884456" y="6377821"/>
            <a:ext cx="226576" cy="281702"/>
          </a:xfrm>
          <a:prstGeom prst="rect">
            <a:avLst/>
          </a:prstGeom>
          <a:noFill/>
          <a:ln/>
        </p:spPr>
        <p:txBody>
          <a:bodyPr wrap="none" rtlCol="0" anchor="t"/>
          <a:lstStyle/>
          <a:p>
            <a:pPr marL="0" indent="0" algn="ctr">
              <a:lnSpc>
                <a:spcPts val="2219"/>
              </a:lnSpc>
              <a:buNone/>
            </a:pPr>
            <a:r>
              <a:rPr lang="en-US" sz="2219" dirty="0">
                <a:solidFill>
                  <a:srgbClr val="CAD6DE"/>
                </a:solidFill>
                <a:latin typeface="Unbounded" pitchFamily="34" charset="0"/>
                <a:ea typeface="Unbounded" pitchFamily="34" charset="-122"/>
                <a:cs typeface="Unbounded" pitchFamily="34" charset="-120"/>
              </a:rPr>
              <a:t>3</a:t>
            </a:r>
            <a:endParaRPr lang="en-US" sz="2219" dirty="0"/>
          </a:p>
        </p:txBody>
      </p:sp>
      <p:sp>
        <p:nvSpPr>
          <p:cNvPr id="21" name="Text 16"/>
          <p:cNvSpPr/>
          <p:nvPr/>
        </p:nvSpPr>
        <p:spPr>
          <a:xfrm>
            <a:off x="2095381" y="6269355"/>
            <a:ext cx="2347912" cy="293489"/>
          </a:xfrm>
          <a:prstGeom prst="rect">
            <a:avLst/>
          </a:prstGeom>
          <a:noFill/>
          <a:ln/>
        </p:spPr>
        <p:txBody>
          <a:bodyPr wrap="none" rtlCol="0" anchor="t"/>
          <a:lstStyle/>
          <a:p>
            <a:pPr marL="0" indent="0" algn="l">
              <a:lnSpc>
                <a:spcPts val="2311"/>
              </a:lnSpc>
              <a:buNone/>
            </a:pPr>
            <a:r>
              <a:rPr lang="en-US" sz="1849" dirty="0">
                <a:solidFill>
                  <a:srgbClr val="CAD6DE"/>
                </a:solidFill>
                <a:latin typeface="Unbounded" pitchFamily="34" charset="0"/>
                <a:ea typeface="Unbounded" pitchFamily="34" charset="-122"/>
                <a:cs typeface="Unbounded" pitchFamily="34" charset="-120"/>
              </a:rPr>
              <a:t>Crop Yield Optimization</a:t>
            </a:r>
            <a:endParaRPr lang="en-US" sz="1849" dirty="0"/>
          </a:p>
        </p:txBody>
      </p:sp>
      <p:sp>
        <p:nvSpPr>
          <p:cNvPr id="22" name="Text 17"/>
          <p:cNvSpPr/>
          <p:nvPr/>
        </p:nvSpPr>
        <p:spPr>
          <a:xfrm>
            <a:off x="2095381" y="6682502"/>
            <a:ext cx="6350198" cy="638413"/>
          </a:xfrm>
          <a:prstGeom prst="rect">
            <a:avLst/>
          </a:prstGeom>
          <a:noFill/>
          <a:ln/>
        </p:spPr>
        <p:txBody>
          <a:bodyPr wrap="square" rtlCol="0" anchor="t"/>
          <a:lstStyle/>
          <a:p>
            <a:pPr marL="0" indent="0" algn="l">
              <a:lnSpc>
                <a:spcPts val="2514"/>
              </a:lnSpc>
              <a:buNone/>
            </a:pPr>
            <a:r>
              <a:rPr lang="en-US" sz="1571" dirty="0">
                <a:solidFill>
                  <a:srgbClr val="CAD6DE"/>
                </a:solidFill>
                <a:latin typeface="Cabin" pitchFamily="34" charset="0"/>
                <a:ea typeface="Cabin" pitchFamily="34" charset="-122"/>
              </a:rPr>
              <a:t>Optimizing the yield of the farmer crops, while maintaining the soil nutrients.</a:t>
            </a:r>
            <a:endParaRPr lang="en-US" sz="157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325410"/>
            <a:ext cx="4869061" cy="3578781"/>
          </a:xfrm>
          <a:prstGeom prst="rect">
            <a:avLst/>
          </a:prstGeom>
        </p:spPr>
      </p:pic>
      <p:sp>
        <p:nvSpPr>
          <p:cNvPr id="6" name="Text 1"/>
          <p:cNvSpPr/>
          <p:nvPr/>
        </p:nvSpPr>
        <p:spPr>
          <a:xfrm>
            <a:off x="864037" y="1785104"/>
            <a:ext cx="6142434" cy="726043"/>
          </a:xfrm>
          <a:prstGeom prst="rect">
            <a:avLst/>
          </a:prstGeom>
          <a:noFill/>
          <a:ln/>
        </p:spPr>
        <p:txBody>
          <a:bodyPr wrap="none" rtlCol="0" anchor="t"/>
          <a:lstStyle/>
          <a:p>
            <a:pPr marL="0" indent="0">
              <a:lnSpc>
                <a:spcPts val="5718"/>
              </a:lnSpc>
              <a:buNone/>
            </a:pPr>
            <a:r>
              <a:rPr lang="en-US" sz="4574" dirty="0">
                <a:solidFill>
                  <a:srgbClr val="FFFFFF"/>
                </a:solidFill>
                <a:latin typeface="Unbounded" pitchFamily="34" charset="0"/>
                <a:ea typeface="Unbounded" pitchFamily="34" charset="-122"/>
                <a:cs typeface="Unbounded" pitchFamily="34" charset="-120"/>
              </a:rPr>
              <a:t>Technology Stack</a:t>
            </a:r>
            <a:endParaRPr lang="en-US" sz="4574" dirty="0"/>
          </a:p>
        </p:txBody>
      </p:sp>
      <p:sp>
        <p:nvSpPr>
          <p:cNvPr id="7" name="Shape 2"/>
          <p:cNvSpPr/>
          <p:nvPr/>
        </p:nvSpPr>
        <p:spPr>
          <a:xfrm>
            <a:off x="864037" y="2881432"/>
            <a:ext cx="7415927" cy="3563064"/>
          </a:xfrm>
          <a:prstGeom prst="roundRect">
            <a:avLst>
              <a:gd name="adj" fmla="val 1039"/>
            </a:avLst>
          </a:prstGeom>
          <a:noFill/>
          <a:ln w="15240">
            <a:solidFill>
              <a:srgbClr val="FFFFFF">
                <a:alpha val="24000"/>
              </a:srgbClr>
            </a:solidFill>
            <a:prstDash val="solid"/>
          </a:ln>
        </p:spPr>
      </p:sp>
      <p:sp>
        <p:nvSpPr>
          <p:cNvPr id="8" name="Shape 3"/>
          <p:cNvSpPr/>
          <p:nvPr/>
        </p:nvSpPr>
        <p:spPr>
          <a:xfrm>
            <a:off x="879277" y="2896672"/>
            <a:ext cx="7385447" cy="706517"/>
          </a:xfrm>
          <a:prstGeom prst="rect">
            <a:avLst/>
          </a:prstGeom>
          <a:solidFill>
            <a:srgbClr val="FFFFFF">
              <a:alpha val="4000"/>
            </a:srgbClr>
          </a:solidFill>
          <a:ln/>
        </p:spPr>
      </p:sp>
      <p:sp>
        <p:nvSpPr>
          <p:cNvPr id="9" name="Text 4"/>
          <p:cNvSpPr/>
          <p:nvPr/>
        </p:nvSpPr>
        <p:spPr>
          <a:xfrm>
            <a:off x="1126093" y="3052405"/>
            <a:ext cx="3195280" cy="395049"/>
          </a:xfrm>
          <a:prstGeom prst="rect">
            <a:avLst/>
          </a:prstGeom>
          <a:noFill/>
          <a:ln/>
        </p:spPr>
        <p:txBody>
          <a:bodyPr wrap="non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Front-End</a:t>
            </a:r>
            <a:endParaRPr lang="en-US" sz="1944" dirty="0"/>
          </a:p>
        </p:txBody>
      </p:sp>
      <p:sp>
        <p:nvSpPr>
          <p:cNvPr id="10" name="Text 5"/>
          <p:cNvSpPr/>
          <p:nvPr/>
        </p:nvSpPr>
        <p:spPr>
          <a:xfrm>
            <a:off x="4822627" y="3052405"/>
            <a:ext cx="3195280" cy="395049"/>
          </a:xfrm>
          <a:prstGeom prst="rect">
            <a:avLst/>
          </a:prstGeom>
          <a:noFill/>
          <a:ln/>
        </p:spPr>
        <p:txBody>
          <a:bodyPr wrap="non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HTML, CSS, JavaScript</a:t>
            </a:r>
            <a:endParaRPr lang="en-US" sz="1944" dirty="0"/>
          </a:p>
        </p:txBody>
      </p:sp>
      <p:sp>
        <p:nvSpPr>
          <p:cNvPr id="11" name="Shape 6"/>
          <p:cNvSpPr/>
          <p:nvPr/>
        </p:nvSpPr>
        <p:spPr>
          <a:xfrm>
            <a:off x="879277" y="3603188"/>
            <a:ext cx="7385447" cy="706517"/>
          </a:xfrm>
          <a:prstGeom prst="rect">
            <a:avLst/>
          </a:prstGeom>
          <a:solidFill>
            <a:srgbClr val="000000">
              <a:alpha val="4000"/>
            </a:srgbClr>
          </a:solidFill>
          <a:ln/>
        </p:spPr>
      </p:sp>
      <p:sp>
        <p:nvSpPr>
          <p:cNvPr id="12" name="Text 7"/>
          <p:cNvSpPr/>
          <p:nvPr/>
        </p:nvSpPr>
        <p:spPr>
          <a:xfrm>
            <a:off x="1126093" y="3758922"/>
            <a:ext cx="3195280" cy="395049"/>
          </a:xfrm>
          <a:prstGeom prst="rect">
            <a:avLst/>
          </a:prstGeom>
          <a:noFill/>
          <a:ln/>
        </p:spPr>
        <p:txBody>
          <a:bodyPr wrap="non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Back-End</a:t>
            </a:r>
            <a:endParaRPr lang="en-US" sz="1944" dirty="0"/>
          </a:p>
        </p:txBody>
      </p:sp>
      <p:sp>
        <p:nvSpPr>
          <p:cNvPr id="13" name="Text 8"/>
          <p:cNvSpPr/>
          <p:nvPr/>
        </p:nvSpPr>
        <p:spPr>
          <a:xfrm>
            <a:off x="4822627" y="3758922"/>
            <a:ext cx="3195280" cy="395049"/>
          </a:xfrm>
          <a:prstGeom prst="rect">
            <a:avLst/>
          </a:prstGeom>
          <a:noFill/>
          <a:ln/>
        </p:spPr>
        <p:txBody>
          <a:bodyPr wrap="non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Python,  JavaScript</a:t>
            </a:r>
            <a:endParaRPr lang="en-US" sz="1944" dirty="0"/>
          </a:p>
        </p:txBody>
      </p:sp>
      <p:sp>
        <p:nvSpPr>
          <p:cNvPr id="14" name="Shape 9"/>
          <p:cNvSpPr/>
          <p:nvPr/>
        </p:nvSpPr>
        <p:spPr>
          <a:xfrm>
            <a:off x="879277" y="4309705"/>
            <a:ext cx="7385447" cy="706517"/>
          </a:xfrm>
          <a:prstGeom prst="rect">
            <a:avLst/>
          </a:prstGeom>
          <a:solidFill>
            <a:srgbClr val="FFFFFF">
              <a:alpha val="4000"/>
            </a:srgbClr>
          </a:solidFill>
          <a:ln/>
        </p:spPr>
      </p:sp>
      <p:sp>
        <p:nvSpPr>
          <p:cNvPr id="15" name="Text 10"/>
          <p:cNvSpPr/>
          <p:nvPr/>
        </p:nvSpPr>
        <p:spPr>
          <a:xfrm>
            <a:off x="1126093" y="4465439"/>
            <a:ext cx="3195280" cy="395049"/>
          </a:xfrm>
          <a:prstGeom prst="rect">
            <a:avLst/>
          </a:prstGeom>
          <a:noFill/>
          <a:ln/>
        </p:spPr>
        <p:txBody>
          <a:bodyPr wrap="non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Machine Learning</a:t>
            </a:r>
            <a:endParaRPr lang="en-US" sz="1944" dirty="0"/>
          </a:p>
        </p:txBody>
      </p:sp>
      <p:sp>
        <p:nvSpPr>
          <p:cNvPr id="16" name="Text 11"/>
          <p:cNvSpPr/>
          <p:nvPr/>
        </p:nvSpPr>
        <p:spPr>
          <a:xfrm>
            <a:off x="4822627" y="4465439"/>
            <a:ext cx="3195280" cy="395049"/>
          </a:xfrm>
          <a:prstGeom prst="rect">
            <a:avLst/>
          </a:prstGeom>
          <a:noFill/>
          <a:ln/>
        </p:spPr>
        <p:txBody>
          <a:bodyPr wrap="non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TensorFlow , Computer Vision</a:t>
            </a:r>
            <a:endParaRPr lang="en-US" sz="1944" dirty="0"/>
          </a:p>
        </p:txBody>
      </p:sp>
      <p:sp>
        <p:nvSpPr>
          <p:cNvPr id="17" name="Shape 12"/>
          <p:cNvSpPr/>
          <p:nvPr/>
        </p:nvSpPr>
        <p:spPr>
          <a:xfrm>
            <a:off x="879277" y="5016222"/>
            <a:ext cx="7385447" cy="706517"/>
          </a:xfrm>
          <a:prstGeom prst="rect">
            <a:avLst/>
          </a:prstGeom>
          <a:solidFill>
            <a:srgbClr val="000000">
              <a:alpha val="4000"/>
            </a:srgbClr>
          </a:solidFill>
          <a:ln/>
        </p:spPr>
      </p:sp>
      <p:sp>
        <p:nvSpPr>
          <p:cNvPr id="18" name="Text 13"/>
          <p:cNvSpPr/>
          <p:nvPr/>
        </p:nvSpPr>
        <p:spPr>
          <a:xfrm>
            <a:off x="1126093" y="5171956"/>
            <a:ext cx="3195280" cy="395049"/>
          </a:xfrm>
          <a:prstGeom prst="rect">
            <a:avLst/>
          </a:prstGeom>
          <a:noFill/>
          <a:ln/>
        </p:spPr>
        <p:txBody>
          <a:bodyPr wrap="non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Database</a:t>
            </a:r>
            <a:endParaRPr lang="en-US" sz="1944" dirty="0"/>
          </a:p>
        </p:txBody>
      </p:sp>
      <p:sp>
        <p:nvSpPr>
          <p:cNvPr id="19" name="Text 14"/>
          <p:cNvSpPr/>
          <p:nvPr/>
        </p:nvSpPr>
        <p:spPr>
          <a:xfrm>
            <a:off x="4822627" y="5171956"/>
            <a:ext cx="3195280" cy="395049"/>
          </a:xfrm>
          <a:prstGeom prst="rect">
            <a:avLst/>
          </a:prstGeom>
          <a:noFill/>
          <a:ln/>
        </p:spPr>
        <p:txBody>
          <a:bodyPr wrap="non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MongoDB or Firebase</a:t>
            </a:r>
            <a:endParaRPr lang="en-US" sz="1944" dirty="0"/>
          </a:p>
        </p:txBody>
      </p:sp>
      <p:sp>
        <p:nvSpPr>
          <p:cNvPr id="20" name="Shape 15"/>
          <p:cNvSpPr/>
          <p:nvPr/>
        </p:nvSpPr>
        <p:spPr>
          <a:xfrm>
            <a:off x="879277" y="5722739"/>
            <a:ext cx="7385447" cy="706517"/>
          </a:xfrm>
          <a:prstGeom prst="rect">
            <a:avLst/>
          </a:prstGeom>
          <a:solidFill>
            <a:srgbClr val="FFFFFF">
              <a:alpha val="4000"/>
            </a:srgbClr>
          </a:solidFill>
          <a:ln/>
        </p:spPr>
        <p:txBody>
          <a:bodyPr/>
          <a:lstStyle/>
          <a:p>
            <a:endParaRPr lang="en-IN" dirty="0"/>
          </a:p>
        </p:txBody>
      </p:sp>
      <p:sp>
        <p:nvSpPr>
          <p:cNvPr id="21" name="Text 16"/>
          <p:cNvSpPr/>
          <p:nvPr/>
        </p:nvSpPr>
        <p:spPr>
          <a:xfrm>
            <a:off x="1126093" y="5878473"/>
            <a:ext cx="3195280" cy="395049"/>
          </a:xfrm>
          <a:prstGeom prst="rect">
            <a:avLst/>
          </a:prstGeom>
          <a:noFill/>
          <a:ln/>
        </p:spPr>
        <p:txBody>
          <a:bodyPr wrap="non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Dataset</a:t>
            </a:r>
            <a:endParaRPr lang="en-US" sz="1944" dirty="0"/>
          </a:p>
        </p:txBody>
      </p:sp>
      <p:sp>
        <p:nvSpPr>
          <p:cNvPr id="22" name="Text 17"/>
          <p:cNvSpPr/>
          <p:nvPr/>
        </p:nvSpPr>
        <p:spPr>
          <a:xfrm>
            <a:off x="4822627" y="5878473"/>
            <a:ext cx="3195280" cy="395049"/>
          </a:xfrm>
          <a:prstGeom prst="rect">
            <a:avLst/>
          </a:prstGeom>
          <a:noFill/>
          <a:ln/>
        </p:spPr>
        <p:txBody>
          <a:bodyPr wrap="non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Public Dataset, Kaggle Dataset</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07366" y="2719864"/>
            <a:ext cx="4959548" cy="2789753"/>
          </a:xfrm>
          <a:prstGeom prst="rect">
            <a:avLst/>
          </a:prstGeom>
        </p:spPr>
      </p:pic>
      <p:sp>
        <p:nvSpPr>
          <p:cNvPr id="6" name="Text 1"/>
          <p:cNvSpPr/>
          <p:nvPr/>
        </p:nvSpPr>
        <p:spPr>
          <a:xfrm>
            <a:off x="737711" y="747713"/>
            <a:ext cx="4959548" cy="619958"/>
          </a:xfrm>
          <a:prstGeom prst="rect">
            <a:avLst/>
          </a:prstGeom>
          <a:noFill/>
          <a:ln/>
        </p:spPr>
        <p:txBody>
          <a:bodyPr wrap="none" rtlCol="0" anchor="t"/>
          <a:lstStyle/>
          <a:p>
            <a:pPr marL="0" indent="0">
              <a:lnSpc>
                <a:spcPts val="4881"/>
              </a:lnSpc>
              <a:buNone/>
            </a:pPr>
            <a:r>
              <a:rPr lang="en-US" sz="3905" dirty="0">
                <a:solidFill>
                  <a:srgbClr val="FFFFFF"/>
                </a:solidFill>
                <a:latin typeface="Unbounded" pitchFamily="34" charset="0"/>
                <a:ea typeface="Unbounded" pitchFamily="34" charset="-122"/>
                <a:cs typeface="Unbounded" pitchFamily="34" charset="-120"/>
              </a:rPr>
              <a:t>Target Audience</a:t>
            </a:r>
            <a:endParaRPr lang="en-US" sz="3905" dirty="0"/>
          </a:p>
        </p:txBody>
      </p:sp>
      <p:pic>
        <p:nvPicPr>
          <p:cNvPr id="7" name="Image 3" descr="preencoded.png"/>
          <p:cNvPicPr>
            <a:picLocks noChangeAspect="1"/>
          </p:cNvPicPr>
          <p:nvPr/>
        </p:nvPicPr>
        <p:blipFill>
          <a:blip r:embed="rId6"/>
          <a:stretch>
            <a:fillRect/>
          </a:stretch>
        </p:blipFill>
        <p:spPr>
          <a:xfrm>
            <a:off x="737711" y="1683782"/>
            <a:ext cx="526852" cy="526852"/>
          </a:xfrm>
          <a:prstGeom prst="rect">
            <a:avLst/>
          </a:prstGeom>
        </p:spPr>
      </p:pic>
      <p:sp>
        <p:nvSpPr>
          <p:cNvPr id="8" name="Text 2"/>
          <p:cNvSpPr/>
          <p:nvPr/>
        </p:nvSpPr>
        <p:spPr>
          <a:xfrm>
            <a:off x="737711" y="2421374"/>
            <a:ext cx="2479715" cy="309920"/>
          </a:xfrm>
          <a:prstGeom prst="rect">
            <a:avLst/>
          </a:prstGeom>
          <a:noFill/>
          <a:ln/>
        </p:spPr>
        <p:txBody>
          <a:bodyPr wrap="none" rtlCol="0" anchor="t"/>
          <a:lstStyle/>
          <a:p>
            <a:pPr marL="0" indent="0" algn="l">
              <a:lnSpc>
                <a:spcPts val="2441"/>
              </a:lnSpc>
              <a:buNone/>
            </a:pPr>
            <a:r>
              <a:rPr lang="en-US" sz="1953" dirty="0">
                <a:solidFill>
                  <a:srgbClr val="CAD6DE"/>
                </a:solidFill>
                <a:latin typeface="Unbounded" pitchFamily="34" charset="0"/>
                <a:ea typeface="Unbounded" pitchFamily="34" charset="-122"/>
                <a:cs typeface="Unbounded" pitchFamily="34" charset="-120"/>
              </a:rPr>
              <a:t>Farmers</a:t>
            </a:r>
            <a:endParaRPr lang="en-US" sz="1953" dirty="0"/>
          </a:p>
        </p:txBody>
      </p:sp>
      <p:sp>
        <p:nvSpPr>
          <p:cNvPr id="9" name="Text 3"/>
          <p:cNvSpPr/>
          <p:nvPr/>
        </p:nvSpPr>
        <p:spPr>
          <a:xfrm>
            <a:off x="737711" y="2857738"/>
            <a:ext cx="7668578" cy="337185"/>
          </a:xfrm>
          <a:prstGeom prst="rect">
            <a:avLst/>
          </a:prstGeom>
          <a:noFill/>
          <a:ln/>
        </p:spPr>
        <p:txBody>
          <a:bodyPr wrap="none" rtlCol="0" anchor="t"/>
          <a:lstStyle/>
          <a:p>
            <a:pPr marL="0" indent="0" algn="l">
              <a:lnSpc>
                <a:spcPts val="2656"/>
              </a:lnSpc>
              <a:buNone/>
            </a:pPr>
            <a:r>
              <a:rPr lang="en-US" sz="1660" dirty="0">
                <a:solidFill>
                  <a:srgbClr val="CAD6DE"/>
                </a:solidFill>
                <a:latin typeface="Cabin" pitchFamily="34" charset="0"/>
                <a:ea typeface="Cabin" pitchFamily="34" charset="-122"/>
                <a:cs typeface="Cabin" pitchFamily="34" charset="-120"/>
              </a:rPr>
              <a:t>Seeking to optimize crop production through precise farming practices.</a:t>
            </a:r>
            <a:endParaRPr lang="en-US" sz="1660" dirty="0"/>
          </a:p>
        </p:txBody>
      </p:sp>
      <p:pic>
        <p:nvPicPr>
          <p:cNvPr id="10" name="Image 4" descr="preencoded.png"/>
          <p:cNvPicPr>
            <a:picLocks noChangeAspect="1"/>
          </p:cNvPicPr>
          <p:nvPr/>
        </p:nvPicPr>
        <p:blipFill>
          <a:blip r:embed="rId7"/>
          <a:stretch>
            <a:fillRect/>
          </a:stretch>
        </p:blipFill>
        <p:spPr>
          <a:xfrm>
            <a:off x="737711" y="3827264"/>
            <a:ext cx="526852" cy="526852"/>
          </a:xfrm>
          <a:prstGeom prst="rect">
            <a:avLst/>
          </a:prstGeom>
        </p:spPr>
      </p:pic>
      <p:sp>
        <p:nvSpPr>
          <p:cNvPr id="11" name="Text 4"/>
          <p:cNvSpPr/>
          <p:nvPr/>
        </p:nvSpPr>
        <p:spPr>
          <a:xfrm>
            <a:off x="737711" y="4564856"/>
            <a:ext cx="3632835" cy="309920"/>
          </a:xfrm>
          <a:prstGeom prst="rect">
            <a:avLst/>
          </a:prstGeom>
          <a:noFill/>
          <a:ln/>
        </p:spPr>
        <p:txBody>
          <a:bodyPr wrap="none" rtlCol="0" anchor="t"/>
          <a:lstStyle/>
          <a:p>
            <a:pPr marL="0" indent="0" algn="l">
              <a:lnSpc>
                <a:spcPts val="2441"/>
              </a:lnSpc>
              <a:buNone/>
            </a:pPr>
            <a:r>
              <a:rPr lang="en-US" sz="1953" dirty="0">
                <a:solidFill>
                  <a:srgbClr val="CAD6DE"/>
                </a:solidFill>
                <a:latin typeface="Unbounded" pitchFamily="34" charset="0"/>
                <a:ea typeface="Unbounded" pitchFamily="34" charset="-122"/>
                <a:cs typeface="Unbounded" pitchFamily="34" charset="-120"/>
              </a:rPr>
              <a:t>Agricultural Consultants</a:t>
            </a:r>
            <a:endParaRPr lang="en-US" sz="1953" dirty="0"/>
          </a:p>
        </p:txBody>
      </p:sp>
      <p:sp>
        <p:nvSpPr>
          <p:cNvPr id="12" name="Text 5"/>
          <p:cNvSpPr/>
          <p:nvPr/>
        </p:nvSpPr>
        <p:spPr>
          <a:xfrm>
            <a:off x="737711" y="5001220"/>
            <a:ext cx="7668578" cy="337185"/>
          </a:xfrm>
          <a:prstGeom prst="rect">
            <a:avLst/>
          </a:prstGeom>
          <a:noFill/>
          <a:ln/>
        </p:spPr>
        <p:txBody>
          <a:bodyPr wrap="none" rtlCol="0" anchor="t"/>
          <a:lstStyle/>
          <a:p>
            <a:pPr marL="0" indent="0" algn="l">
              <a:lnSpc>
                <a:spcPts val="2656"/>
              </a:lnSpc>
              <a:buNone/>
            </a:pPr>
            <a:r>
              <a:rPr lang="en-US" sz="1660" dirty="0">
                <a:solidFill>
                  <a:srgbClr val="CAD6DE"/>
                </a:solidFill>
                <a:latin typeface="Cabin" pitchFamily="34" charset="0"/>
                <a:ea typeface="Cabin" pitchFamily="34" charset="-122"/>
                <a:cs typeface="Cabin" pitchFamily="34" charset="-120"/>
              </a:rPr>
              <a:t>Needing advanced tools to provide data-driven advice to clients.</a:t>
            </a:r>
            <a:endParaRPr lang="en-US" sz="1660" dirty="0"/>
          </a:p>
        </p:txBody>
      </p:sp>
      <p:pic>
        <p:nvPicPr>
          <p:cNvPr id="13" name="Image 5" descr="preencoded.png"/>
          <p:cNvPicPr>
            <a:picLocks noChangeAspect="1"/>
          </p:cNvPicPr>
          <p:nvPr/>
        </p:nvPicPr>
        <p:blipFill>
          <a:blip r:embed="rId8"/>
          <a:stretch>
            <a:fillRect/>
          </a:stretch>
        </p:blipFill>
        <p:spPr>
          <a:xfrm>
            <a:off x="737711" y="5970746"/>
            <a:ext cx="526852" cy="526852"/>
          </a:xfrm>
          <a:prstGeom prst="rect">
            <a:avLst/>
          </a:prstGeom>
        </p:spPr>
      </p:pic>
      <p:sp>
        <p:nvSpPr>
          <p:cNvPr id="14" name="Text 6"/>
          <p:cNvSpPr/>
          <p:nvPr/>
        </p:nvSpPr>
        <p:spPr>
          <a:xfrm>
            <a:off x="737711" y="6708338"/>
            <a:ext cx="5060990" cy="309920"/>
          </a:xfrm>
          <a:prstGeom prst="rect">
            <a:avLst/>
          </a:prstGeom>
          <a:noFill/>
          <a:ln/>
        </p:spPr>
        <p:txBody>
          <a:bodyPr wrap="none" rtlCol="0" anchor="t"/>
          <a:lstStyle/>
          <a:p>
            <a:pPr marL="0" indent="0" algn="l">
              <a:lnSpc>
                <a:spcPts val="2441"/>
              </a:lnSpc>
              <a:buNone/>
            </a:pPr>
            <a:r>
              <a:rPr lang="en-US" sz="1953" dirty="0">
                <a:solidFill>
                  <a:srgbClr val="CAD6DE"/>
                </a:solidFill>
                <a:latin typeface="Unbounded" pitchFamily="34" charset="0"/>
                <a:ea typeface="Unbounded" pitchFamily="34" charset="-122"/>
                <a:cs typeface="Unbounded" pitchFamily="34" charset="-120"/>
              </a:rPr>
              <a:t>Sustainable Farming Practitioners</a:t>
            </a:r>
            <a:endParaRPr lang="en-US" sz="1953" dirty="0"/>
          </a:p>
        </p:txBody>
      </p:sp>
      <p:sp>
        <p:nvSpPr>
          <p:cNvPr id="15" name="Text 7"/>
          <p:cNvSpPr/>
          <p:nvPr/>
        </p:nvSpPr>
        <p:spPr>
          <a:xfrm>
            <a:off x="737711" y="7144703"/>
            <a:ext cx="7668578" cy="337185"/>
          </a:xfrm>
          <a:prstGeom prst="rect">
            <a:avLst/>
          </a:prstGeom>
          <a:noFill/>
          <a:ln/>
        </p:spPr>
        <p:txBody>
          <a:bodyPr wrap="none" rtlCol="0" anchor="t"/>
          <a:lstStyle/>
          <a:p>
            <a:pPr marL="0" indent="0" algn="l">
              <a:lnSpc>
                <a:spcPts val="2656"/>
              </a:lnSpc>
              <a:buNone/>
            </a:pPr>
            <a:r>
              <a:rPr lang="en-US" sz="1660" dirty="0">
                <a:solidFill>
                  <a:srgbClr val="CAD6DE"/>
                </a:solidFill>
                <a:latin typeface="Cabin" pitchFamily="34" charset="0"/>
                <a:ea typeface="Cabin" pitchFamily="34" charset="-122"/>
                <a:cs typeface="Cabin" pitchFamily="34" charset="-120"/>
              </a:rPr>
              <a:t>Focused on reducing chemical usage and enhancing natural resource management.</a:t>
            </a:r>
            <a:endParaRPr lang="en-US" sz="166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1989534" y="570548"/>
            <a:ext cx="4874776" cy="609243"/>
          </a:xfrm>
          <a:prstGeom prst="rect">
            <a:avLst/>
          </a:prstGeom>
          <a:noFill/>
          <a:ln/>
        </p:spPr>
        <p:txBody>
          <a:bodyPr wrap="none" rtlCol="0" anchor="t"/>
          <a:lstStyle/>
          <a:p>
            <a:pPr marL="0" indent="0">
              <a:lnSpc>
                <a:spcPts val="4798"/>
              </a:lnSpc>
              <a:buNone/>
            </a:pPr>
            <a:r>
              <a:rPr lang="en-US" sz="3838" dirty="0">
                <a:solidFill>
                  <a:srgbClr val="FFFFFF"/>
                </a:solidFill>
                <a:latin typeface="Unbounded" pitchFamily="34" charset="0"/>
                <a:ea typeface="Unbounded" pitchFamily="34" charset="-122"/>
                <a:cs typeface="Unbounded" pitchFamily="34" charset="-120"/>
              </a:rPr>
              <a:t>Project Phases</a:t>
            </a:r>
            <a:endParaRPr lang="en-US" sz="3838" dirty="0"/>
          </a:p>
        </p:txBody>
      </p:sp>
      <p:sp>
        <p:nvSpPr>
          <p:cNvPr id="5" name="Shape 2"/>
          <p:cNvSpPr/>
          <p:nvPr/>
        </p:nvSpPr>
        <p:spPr>
          <a:xfrm>
            <a:off x="7303770" y="1594128"/>
            <a:ext cx="22860" cy="6064925"/>
          </a:xfrm>
          <a:prstGeom prst="roundRect">
            <a:avLst>
              <a:gd name="adj" fmla="val 135944"/>
            </a:avLst>
          </a:prstGeom>
          <a:solidFill>
            <a:srgbClr val="49606E"/>
          </a:solidFill>
          <a:ln/>
        </p:spPr>
      </p:sp>
      <p:sp>
        <p:nvSpPr>
          <p:cNvPr id="6" name="Shape 3"/>
          <p:cNvSpPr/>
          <p:nvPr/>
        </p:nvSpPr>
        <p:spPr>
          <a:xfrm>
            <a:off x="6379905" y="2048708"/>
            <a:ext cx="725091" cy="22860"/>
          </a:xfrm>
          <a:prstGeom prst="roundRect">
            <a:avLst>
              <a:gd name="adj" fmla="val 135944"/>
            </a:avLst>
          </a:prstGeom>
          <a:solidFill>
            <a:srgbClr val="49606E"/>
          </a:solidFill>
          <a:ln/>
        </p:spPr>
      </p:sp>
      <p:sp>
        <p:nvSpPr>
          <p:cNvPr id="7" name="Shape 4"/>
          <p:cNvSpPr/>
          <p:nvPr/>
        </p:nvSpPr>
        <p:spPr>
          <a:xfrm>
            <a:off x="7082135" y="1827133"/>
            <a:ext cx="466130" cy="466130"/>
          </a:xfrm>
          <a:prstGeom prst="roundRect">
            <a:avLst>
              <a:gd name="adj" fmla="val 6667"/>
            </a:avLst>
          </a:prstGeom>
          <a:solidFill>
            <a:srgbClr val="304755"/>
          </a:solidFill>
          <a:ln/>
        </p:spPr>
      </p:sp>
      <p:sp>
        <p:nvSpPr>
          <p:cNvPr id="8" name="Text 5"/>
          <p:cNvSpPr/>
          <p:nvPr/>
        </p:nvSpPr>
        <p:spPr>
          <a:xfrm>
            <a:off x="7246322" y="1913930"/>
            <a:ext cx="137755" cy="292537"/>
          </a:xfrm>
          <a:prstGeom prst="rect">
            <a:avLst/>
          </a:prstGeom>
          <a:noFill/>
          <a:ln/>
        </p:spPr>
        <p:txBody>
          <a:bodyPr wrap="none" rtlCol="0" anchor="t"/>
          <a:lstStyle/>
          <a:p>
            <a:pPr marL="0" indent="0" algn="ctr">
              <a:lnSpc>
                <a:spcPts val="2303"/>
              </a:lnSpc>
              <a:buNone/>
            </a:pPr>
            <a:r>
              <a:rPr lang="en-US" sz="2303" dirty="0">
                <a:solidFill>
                  <a:srgbClr val="CAD6DE"/>
                </a:solidFill>
                <a:latin typeface="Unbounded" pitchFamily="34" charset="0"/>
                <a:ea typeface="Unbounded" pitchFamily="34" charset="-122"/>
                <a:cs typeface="Unbounded" pitchFamily="34" charset="-120"/>
              </a:rPr>
              <a:t>1</a:t>
            </a:r>
            <a:endParaRPr lang="en-US" sz="2303" dirty="0"/>
          </a:p>
        </p:txBody>
      </p:sp>
      <p:sp>
        <p:nvSpPr>
          <p:cNvPr id="9" name="Text 6"/>
          <p:cNvSpPr/>
          <p:nvPr/>
        </p:nvSpPr>
        <p:spPr>
          <a:xfrm>
            <a:off x="3227427" y="1801297"/>
            <a:ext cx="2948345" cy="304562"/>
          </a:xfrm>
          <a:prstGeom prst="rect">
            <a:avLst/>
          </a:prstGeom>
          <a:noFill/>
          <a:ln/>
        </p:spPr>
        <p:txBody>
          <a:bodyPr wrap="none" rtlCol="0" anchor="t"/>
          <a:lstStyle/>
          <a:p>
            <a:pPr marL="0" indent="0" algn="r">
              <a:lnSpc>
                <a:spcPts val="2399"/>
              </a:lnSpc>
              <a:buNone/>
            </a:pPr>
            <a:r>
              <a:rPr lang="en-US" sz="1919" dirty="0">
                <a:solidFill>
                  <a:srgbClr val="CAD6DE"/>
                </a:solidFill>
                <a:latin typeface="Unbounded" pitchFamily="34" charset="0"/>
                <a:ea typeface="Unbounded" pitchFamily="34" charset="-122"/>
                <a:cs typeface="Unbounded" pitchFamily="34" charset="-120"/>
              </a:rPr>
              <a:t>Research &amp; Planning</a:t>
            </a:r>
            <a:endParaRPr lang="en-US" sz="1919" dirty="0"/>
          </a:p>
        </p:txBody>
      </p:sp>
      <p:sp>
        <p:nvSpPr>
          <p:cNvPr id="10" name="Text 7"/>
          <p:cNvSpPr/>
          <p:nvPr/>
        </p:nvSpPr>
        <p:spPr>
          <a:xfrm>
            <a:off x="1989534" y="2230159"/>
            <a:ext cx="4186238" cy="2154555"/>
          </a:xfrm>
          <a:prstGeom prst="rect">
            <a:avLst/>
          </a:prstGeom>
          <a:noFill/>
          <a:ln/>
        </p:spPr>
        <p:txBody>
          <a:bodyPr wrap="square" rtlCol="0" anchor="t"/>
          <a:lstStyle/>
          <a:p>
            <a:pPr marL="0" indent="0" algn="r">
              <a:lnSpc>
                <a:spcPts val="2610"/>
              </a:lnSpc>
              <a:buNone/>
            </a:pPr>
            <a:r>
              <a:rPr lang="en-US" sz="1631" dirty="0">
                <a:solidFill>
                  <a:srgbClr val="CAD6DE"/>
                </a:solidFill>
                <a:latin typeface="Cabin" pitchFamily="34" charset="0"/>
                <a:ea typeface="Cabin" pitchFamily="34" charset="-122"/>
                <a:cs typeface="Cabin" pitchFamily="34" charset="-120"/>
              </a:rPr>
              <a:t>Define project scope and gather requirements based on farmer and industry needs. Conduct research on weather impact on farming practices and integration of soil and plant health data. Collecting Data from various sources</a:t>
            </a:r>
            <a:endParaRPr lang="en-US" sz="1631" dirty="0"/>
          </a:p>
        </p:txBody>
      </p:sp>
      <p:sp>
        <p:nvSpPr>
          <p:cNvPr id="11" name="Shape 8"/>
          <p:cNvSpPr/>
          <p:nvPr/>
        </p:nvSpPr>
        <p:spPr>
          <a:xfrm>
            <a:off x="7525405" y="3084552"/>
            <a:ext cx="725091" cy="22860"/>
          </a:xfrm>
          <a:prstGeom prst="roundRect">
            <a:avLst>
              <a:gd name="adj" fmla="val 135944"/>
            </a:avLst>
          </a:prstGeom>
          <a:solidFill>
            <a:srgbClr val="49606E"/>
          </a:solidFill>
          <a:ln/>
        </p:spPr>
      </p:sp>
      <p:sp>
        <p:nvSpPr>
          <p:cNvPr id="12" name="Shape 9"/>
          <p:cNvSpPr/>
          <p:nvPr/>
        </p:nvSpPr>
        <p:spPr>
          <a:xfrm>
            <a:off x="7082135" y="2862977"/>
            <a:ext cx="466130" cy="466130"/>
          </a:xfrm>
          <a:prstGeom prst="roundRect">
            <a:avLst>
              <a:gd name="adj" fmla="val 6667"/>
            </a:avLst>
          </a:prstGeom>
          <a:solidFill>
            <a:srgbClr val="304755"/>
          </a:solidFill>
          <a:ln/>
        </p:spPr>
      </p:sp>
      <p:sp>
        <p:nvSpPr>
          <p:cNvPr id="13" name="Text 10"/>
          <p:cNvSpPr/>
          <p:nvPr/>
        </p:nvSpPr>
        <p:spPr>
          <a:xfrm>
            <a:off x="7199769" y="2949773"/>
            <a:ext cx="230743" cy="292537"/>
          </a:xfrm>
          <a:prstGeom prst="rect">
            <a:avLst/>
          </a:prstGeom>
          <a:noFill/>
          <a:ln/>
        </p:spPr>
        <p:txBody>
          <a:bodyPr wrap="none" rtlCol="0" anchor="t"/>
          <a:lstStyle/>
          <a:p>
            <a:pPr marL="0" indent="0" algn="ctr">
              <a:lnSpc>
                <a:spcPts val="2303"/>
              </a:lnSpc>
              <a:buNone/>
            </a:pPr>
            <a:r>
              <a:rPr lang="en-US" sz="2303" dirty="0">
                <a:solidFill>
                  <a:srgbClr val="CAD6DE"/>
                </a:solidFill>
                <a:latin typeface="Unbounded" pitchFamily="34" charset="0"/>
                <a:ea typeface="Unbounded" pitchFamily="34" charset="-122"/>
                <a:cs typeface="Unbounded" pitchFamily="34" charset="-120"/>
              </a:rPr>
              <a:t>2</a:t>
            </a:r>
            <a:endParaRPr lang="en-US" sz="2303" dirty="0"/>
          </a:p>
        </p:txBody>
      </p:sp>
      <p:sp>
        <p:nvSpPr>
          <p:cNvPr id="14" name="Text 11"/>
          <p:cNvSpPr/>
          <p:nvPr/>
        </p:nvSpPr>
        <p:spPr>
          <a:xfrm>
            <a:off x="8454628" y="2837140"/>
            <a:ext cx="3262432" cy="304562"/>
          </a:xfrm>
          <a:prstGeom prst="rect">
            <a:avLst/>
          </a:prstGeom>
          <a:noFill/>
          <a:ln/>
        </p:spPr>
        <p:txBody>
          <a:bodyPr wrap="none" rtlCol="0" anchor="t"/>
          <a:lstStyle/>
          <a:p>
            <a:pPr marL="0" indent="0" algn="l">
              <a:lnSpc>
                <a:spcPts val="2399"/>
              </a:lnSpc>
              <a:buNone/>
            </a:pPr>
            <a:r>
              <a:rPr lang="en-US" sz="1919" dirty="0">
                <a:solidFill>
                  <a:srgbClr val="CAD6DE"/>
                </a:solidFill>
                <a:latin typeface="Unbounded" pitchFamily="34" charset="0"/>
                <a:ea typeface="Unbounded" pitchFamily="34" charset="-122"/>
                <a:cs typeface="Unbounded" pitchFamily="34" charset="-120"/>
              </a:rPr>
              <a:t>Design &amp; Development</a:t>
            </a:r>
            <a:endParaRPr lang="en-US" sz="1919" dirty="0"/>
          </a:p>
        </p:txBody>
      </p:sp>
      <p:sp>
        <p:nvSpPr>
          <p:cNvPr id="15" name="Text 12"/>
          <p:cNvSpPr/>
          <p:nvPr/>
        </p:nvSpPr>
        <p:spPr>
          <a:xfrm>
            <a:off x="8454628" y="3266003"/>
            <a:ext cx="4186238" cy="1325880"/>
          </a:xfrm>
          <a:prstGeom prst="rect">
            <a:avLst/>
          </a:prstGeom>
          <a:noFill/>
          <a:ln/>
        </p:spPr>
        <p:txBody>
          <a:bodyPr wrap="square" rtlCol="0" anchor="t"/>
          <a:lstStyle/>
          <a:p>
            <a:pPr marL="0" indent="0" algn="l">
              <a:lnSpc>
                <a:spcPts val="2610"/>
              </a:lnSpc>
              <a:buNone/>
            </a:pPr>
            <a:r>
              <a:rPr lang="en-US" sz="1631" dirty="0">
                <a:solidFill>
                  <a:srgbClr val="CAD6DE"/>
                </a:solidFill>
                <a:latin typeface="Cabin" pitchFamily="34" charset="0"/>
                <a:ea typeface="Cabin" pitchFamily="34" charset="-122"/>
                <a:cs typeface="Cabin" pitchFamily="34" charset="-120"/>
              </a:rPr>
              <a:t>Design user-friendly interfaces that simplify navigation and usability. Develop core features, including soil and weather analysis, crop scheduling, and plant health monitoring.</a:t>
            </a:r>
            <a:endParaRPr lang="en-US" sz="1631" dirty="0"/>
          </a:p>
        </p:txBody>
      </p:sp>
      <p:sp>
        <p:nvSpPr>
          <p:cNvPr id="16" name="Shape 13"/>
          <p:cNvSpPr/>
          <p:nvPr/>
        </p:nvSpPr>
        <p:spPr>
          <a:xfrm>
            <a:off x="6379905" y="4756428"/>
            <a:ext cx="725091" cy="22860"/>
          </a:xfrm>
          <a:prstGeom prst="roundRect">
            <a:avLst>
              <a:gd name="adj" fmla="val 135944"/>
            </a:avLst>
          </a:prstGeom>
          <a:solidFill>
            <a:srgbClr val="49606E"/>
          </a:solidFill>
          <a:ln/>
        </p:spPr>
      </p:sp>
      <p:sp>
        <p:nvSpPr>
          <p:cNvPr id="17" name="Shape 14"/>
          <p:cNvSpPr/>
          <p:nvPr/>
        </p:nvSpPr>
        <p:spPr>
          <a:xfrm>
            <a:off x="7082135" y="4534853"/>
            <a:ext cx="466130" cy="466130"/>
          </a:xfrm>
          <a:prstGeom prst="roundRect">
            <a:avLst>
              <a:gd name="adj" fmla="val 6667"/>
            </a:avLst>
          </a:prstGeom>
          <a:solidFill>
            <a:srgbClr val="304755"/>
          </a:solidFill>
          <a:ln/>
        </p:spPr>
      </p:sp>
      <p:sp>
        <p:nvSpPr>
          <p:cNvPr id="18" name="Text 15"/>
          <p:cNvSpPr/>
          <p:nvPr/>
        </p:nvSpPr>
        <p:spPr>
          <a:xfrm>
            <a:off x="7197626" y="4621649"/>
            <a:ext cx="235148" cy="292537"/>
          </a:xfrm>
          <a:prstGeom prst="rect">
            <a:avLst/>
          </a:prstGeom>
          <a:noFill/>
          <a:ln/>
        </p:spPr>
        <p:txBody>
          <a:bodyPr wrap="none" rtlCol="0" anchor="t"/>
          <a:lstStyle/>
          <a:p>
            <a:pPr marL="0" indent="0" algn="ctr">
              <a:lnSpc>
                <a:spcPts val="2303"/>
              </a:lnSpc>
              <a:buNone/>
            </a:pPr>
            <a:r>
              <a:rPr lang="en-US" sz="2303" dirty="0">
                <a:solidFill>
                  <a:srgbClr val="CAD6DE"/>
                </a:solidFill>
                <a:latin typeface="Unbounded" pitchFamily="34" charset="0"/>
                <a:ea typeface="Unbounded" pitchFamily="34" charset="-122"/>
                <a:cs typeface="Unbounded" pitchFamily="34" charset="-120"/>
              </a:rPr>
              <a:t>3</a:t>
            </a:r>
            <a:endParaRPr lang="en-US" sz="2303" dirty="0"/>
          </a:p>
        </p:txBody>
      </p:sp>
      <p:sp>
        <p:nvSpPr>
          <p:cNvPr id="19" name="Text 16"/>
          <p:cNvSpPr/>
          <p:nvPr/>
        </p:nvSpPr>
        <p:spPr>
          <a:xfrm>
            <a:off x="2919293" y="4509016"/>
            <a:ext cx="3256478" cy="304562"/>
          </a:xfrm>
          <a:prstGeom prst="rect">
            <a:avLst/>
          </a:prstGeom>
          <a:noFill/>
          <a:ln/>
        </p:spPr>
        <p:txBody>
          <a:bodyPr wrap="none" rtlCol="0" anchor="t"/>
          <a:lstStyle/>
          <a:p>
            <a:pPr marL="0" indent="0" algn="r">
              <a:lnSpc>
                <a:spcPts val="2399"/>
              </a:lnSpc>
              <a:buNone/>
            </a:pPr>
            <a:r>
              <a:rPr lang="en-US" sz="1919" dirty="0">
                <a:solidFill>
                  <a:srgbClr val="CAD6DE"/>
                </a:solidFill>
                <a:latin typeface="Unbounded" pitchFamily="34" charset="0"/>
                <a:ea typeface="Unbounded" pitchFamily="34" charset="-122"/>
                <a:cs typeface="Unbounded" pitchFamily="34" charset="-120"/>
              </a:rPr>
              <a:t>AI Model Development</a:t>
            </a:r>
            <a:endParaRPr lang="en-US" sz="1919" dirty="0"/>
          </a:p>
        </p:txBody>
      </p:sp>
      <p:sp>
        <p:nvSpPr>
          <p:cNvPr id="20" name="Text 17"/>
          <p:cNvSpPr/>
          <p:nvPr/>
        </p:nvSpPr>
        <p:spPr>
          <a:xfrm>
            <a:off x="1989534" y="4937879"/>
            <a:ext cx="4186238" cy="1325880"/>
          </a:xfrm>
          <a:prstGeom prst="rect">
            <a:avLst/>
          </a:prstGeom>
          <a:noFill/>
          <a:ln/>
        </p:spPr>
        <p:txBody>
          <a:bodyPr wrap="square" rtlCol="0" anchor="t"/>
          <a:lstStyle/>
          <a:p>
            <a:pPr marL="0" indent="0" algn="r">
              <a:lnSpc>
                <a:spcPts val="2610"/>
              </a:lnSpc>
              <a:buNone/>
            </a:pPr>
            <a:r>
              <a:rPr lang="en-US" sz="1631" dirty="0">
                <a:solidFill>
                  <a:srgbClr val="CAD6DE"/>
                </a:solidFill>
                <a:latin typeface="Cabin" pitchFamily="34" charset="0"/>
                <a:ea typeface="Cabin" pitchFamily="34" charset="-122"/>
                <a:cs typeface="Cabin" pitchFamily="34" charset="-120"/>
              </a:rPr>
              <a:t>Develop AI models for plant health detection that uses computer vision and crop recommendations based on soil and weather data. </a:t>
            </a:r>
            <a:endParaRPr lang="en-US" sz="1631" dirty="0"/>
          </a:p>
        </p:txBody>
      </p:sp>
      <p:sp>
        <p:nvSpPr>
          <p:cNvPr id="21" name="Shape 18"/>
          <p:cNvSpPr/>
          <p:nvPr/>
        </p:nvSpPr>
        <p:spPr>
          <a:xfrm>
            <a:off x="7525405" y="5944553"/>
            <a:ext cx="725091" cy="22860"/>
          </a:xfrm>
          <a:prstGeom prst="roundRect">
            <a:avLst>
              <a:gd name="adj" fmla="val 135944"/>
            </a:avLst>
          </a:prstGeom>
          <a:solidFill>
            <a:srgbClr val="49606E"/>
          </a:solidFill>
          <a:ln/>
        </p:spPr>
      </p:sp>
      <p:sp>
        <p:nvSpPr>
          <p:cNvPr id="22" name="Shape 19"/>
          <p:cNvSpPr/>
          <p:nvPr/>
        </p:nvSpPr>
        <p:spPr>
          <a:xfrm>
            <a:off x="7082135" y="5722977"/>
            <a:ext cx="466130" cy="466130"/>
          </a:xfrm>
          <a:prstGeom prst="roundRect">
            <a:avLst>
              <a:gd name="adj" fmla="val 6667"/>
            </a:avLst>
          </a:prstGeom>
          <a:solidFill>
            <a:srgbClr val="304755"/>
          </a:solidFill>
          <a:ln/>
        </p:spPr>
      </p:sp>
      <p:sp>
        <p:nvSpPr>
          <p:cNvPr id="23" name="Text 20"/>
          <p:cNvSpPr/>
          <p:nvPr/>
        </p:nvSpPr>
        <p:spPr>
          <a:xfrm>
            <a:off x="7197745" y="5809774"/>
            <a:ext cx="234910" cy="292537"/>
          </a:xfrm>
          <a:prstGeom prst="rect">
            <a:avLst/>
          </a:prstGeom>
          <a:noFill/>
          <a:ln/>
        </p:spPr>
        <p:txBody>
          <a:bodyPr wrap="none" rtlCol="0" anchor="t"/>
          <a:lstStyle/>
          <a:p>
            <a:pPr marL="0" indent="0" algn="ctr">
              <a:lnSpc>
                <a:spcPts val="2303"/>
              </a:lnSpc>
              <a:buNone/>
            </a:pPr>
            <a:r>
              <a:rPr lang="en-US" sz="2303" dirty="0">
                <a:solidFill>
                  <a:srgbClr val="CAD6DE"/>
                </a:solidFill>
                <a:latin typeface="Unbounded" pitchFamily="34" charset="0"/>
                <a:ea typeface="Unbounded" pitchFamily="34" charset="-122"/>
                <a:cs typeface="Unbounded" pitchFamily="34" charset="-120"/>
              </a:rPr>
              <a:t>4</a:t>
            </a:r>
            <a:endParaRPr lang="en-US" sz="2303" dirty="0"/>
          </a:p>
        </p:txBody>
      </p:sp>
      <p:sp>
        <p:nvSpPr>
          <p:cNvPr id="24" name="Text 21"/>
          <p:cNvSpPr/>
          <p:nvPr/>
        </p:nvSpPr>
        <p:spPr>
          <a:xfrm>
            <a:off x="8454628" y="5697141"/>
            <a:ext cx="2845832" cy="304562"/>
          </a:xfrm>
          <a:prstGeom prst="rect">
            <a:avLst/>
          </a:prstGeom>
          <a:noFill/>
          <a:ln/>
        </p:spPr>
        <p:txBody>
          <a:bodyPr wrap="none" rtlCol="0" anchor="t"/>
          <a:lstStyle/>
          <a:p>
            <a:pPr marL="0" indent="0" algn="l">
              <a:lnSpc>
                <a:spcPts val="2399"/>
              </a:lnSpc>
              <a:buNone/>
            </a:pPr>
            <a:r>
              <a:rPr lang="en-US" sz="1919" dirty="0">
                <a:solidFill>
                  <a:srgbClr val="CAD6DE"/>
                </a:solidFill>
                <a:latin typeface="Unbounded" pitchFamily="34" charset="0"/>
                <a:ea typeface="Unbounded" pitchFamily="34" charset="-122"/>
                <a:cs typeface="Unbounded" pitchFamily="34" charset="-120"/>
              </a:rPr>
              <a:t>Testing &amp; Validation</a:t>
            </a:r>
            <a:endParaRPr lang="en-US" sz="1919" dirty="0"/>
          </a:p>
        </p:txBody>
      </p:sp>
      <p:sp>
        <p:nvSpPr>
          <p:cNvPr id="25" name="Text 22"/>
          <p:cNvSpPr/>
          <p:nvPr/>
        </p:nvSpPr>
        <p:spPr>
          <a:xfrm>
            <a:off x="8454628" y="6126004"/>
            <a:ext cx="4186238" cy="1325880"/>
          </a:xfrm>
          <a:prstGeom prst="rect">
            <a:avLst/>
          </a:prstGeom>
          <a:noFill/>
          <a:ln/>
        </p:spPr>
        <p:txBody>
          <a:bodyPr wrap="square" rtlCol="0" anchor="t"/>
          <a:lstStyle/>
          <a:p>
            <a:pPr marL="0" indent="0" algn="l">
              <a:lnSpc>
                <a:spcPts val="2610"/>
              </a:lnSpc>
              <a:buNone/>
            </a:pPr>
            <a:r>
              <a:rPr lang="en-US" sz="1631" dirty="0">
                <a:solidFill>
                  <a:srgbClr val="CAD6DE"/>
                </a:solidFill>
                <a:latin typeface="Cabin" pitchFamily="34" charset="0"/>
                <a:ea typeface="Cabin" pitchFamily="34" charset="-122"/>
                <a:cs typeface="Cabin" pitchFamily="34" charset="-120"/>
              </a:rPr>
              <a:t>Conduct field tests in various farming environments to validate the app’s accuracy and effectiveness. Gather user feedback to refine features and improve overall functionality.</a:t>
            </a:r>
            <a:endParaRPr lang="en-US" sz="163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0" y="0"/>
            <a:ext cx="14630400" cy="2214563"/>
          </a:xfrm>
          <a:prstGeom prst="rect">
            <a:avLst/>
          </a:prstGeom>
        </p:spPr>
      </p:pic>
      <p:sp>
        <p:nvSpPr>
          <p:cNvPr id="5" name="Text 1"/>
          <p:cNvSpPr/>
          <p:nvPr/>
        </p:nvSpPr>
        <p:spPr>
          <a:xfrm>
            <a:off x="2760940" y="2702719"/>
            <a:ext cx="8569881" cy="521017"/>
          </a:xfrm>
          <a:prstGeom prst="rect">
            <a:avLst/>
          </a:prstGeom>
          <a:noFill/>
          <a:ln/>
        </p:spPr>
        <p:txBody>
          <a:bodyPr wrap="none" rtlCol="0" anchor="t"/>
          <a:lstStyle/>
          <a:p>
            <a:pPr marL="0" indent="0">
              <a:lnSpc>
                <a:spcPts val="4103"/>
              </a:lnSpc>
              <a:buNone/>
            </a:pPr>
            <a:r>
              <a:rPr lang="en-US" sz="3282" dirty="0">
                <a:solidFill>
                  <a:srgbClr val="FFFFFF"/>
                </a:solidFill>
                <a:latin typeface="Unbounded" pitchFamily="34" charset="0"/>
                <a:ea typeface="Unbounded" pitchFamily="34" charset="-122"/>
                <a:cs typeface="Unbounded" pitchFamily="34" charset="-120"/>
              </a:rPr>
              <a:t>Weather-Based Crop Optimization</a:t>
            </a:r>
            <a:endParaRPr lang="en-US" sz="3282" dirty="0"/>
          </a:p>
        </p:txBody>
      </p:sp>
      <p:pic>
        <p:nvPicPr>
          <p:cNvPr id="6" name="Image 2" descr="preencoded.png"/>
          <p:cNvPicPr>
            <a:picLocks noChangeAspect="1"/>
          </p:cNvPicPr>
          <p:nvPr/>
        </p:nvPicPr>
        <p:blipFill>
          <a:blip r:embed="rId5"/>
          <a:stretch>
            <a:fillRect/>
          </a:stretch>
        </p:blipFill>
        <p:spPr>
          <a:xfrm>
            <a:off x="2760940" y="3489484"/>
            <a:ext cx="885825" cy="1417320"/>
          </a:xfrm>
          <a:prstGeom prst="rect">
            <a:avLst/>
          </a:prstGeom>
        </p:spPr>
      </p:pic>
      <p:sp>
        <p:nvSpPr>
          <p:cNvPr id="7" name="Text 2"/>
          <p:cNvSpPr/>
          <p:nvPr/>
        </p:nvSpPr>
        <p:spPr>
          <a:xfrm>
            <a:off x="3912513" y="3666649"/>
            <a:ext cx="3719512" cy="260509"/>
          </a:xfrm>
          <a:prstGeom prst="rect">
            <a:avLst/>
          </a:prstGeom>
          <a:noFill/>
          <a:ln/>
        </p:spPr>
        <p:txBody>
          <a:bodyPr wrap="none" rtlCol="0" anchor="t"/>
          <a:lstStyle/>
          <a:p>
            <a:pPr marL="0" indent="0" algn="l">
              <a:lnSpc>
                <a:spcPts val="2052"/>
              </a:lnSpc>
              <a:buNone/>
            </a:pPr>
            <a:r>
              <a:rPr lang="en-US" sz="1641" dirty="0">
                <a:solidFill>
                  <a:srgbClr val="CAD6DE"/>
                </a:solidFill>
                <a:latin typeface="Unbounded" pitchFamily="34" charset="0"/>
                <a:ea typeface="Unbounded" pitchFamily="34" charset="-122"/>
                <a:cs typeface="Unbounded" pitchFamily="34" charset="-120"/>
              </a:rPr>
              <a:t>Weather Forecast Integration</a:t>
            </a:r>
            <a:endParaRPr lang="en-US" sz="1641" dirty="0"/>
          </a:p>
        </p:txBody>
      </p:sp>
      <p:sp>
        <p:nvSpPr>
          <p:cNvPr id="8" name="Text 3"/>
          <p:cNvSpPr/>
          <p:nvPr/>
        </p:nvSpPr>
        <p:spPr>
          <a:xfrm>
            <a:off x="3912513" y="4033361"/>
            <a:ext cx="7956947" cy="566738"/>
          </a:xfrm>
          <a:prstGeom prst="rect">
            <a:avLst/>
          </a:prstGeom>
          <a:noFill/>
          <a:ln/>
        </p:spPr>
        <p:txBody>
          <a:bodyPr wrap="square" rtlCol="0" anchor="t"/>
          <a:lstStyle/>
          <a:p>
            <a:pPr marL="0" indent="0" algn="l">
              <a:lnSpc>
                <a:spcPts val="2232"/>
              </a:lnSpc>
              <a:buNone/>
            </a:pPr>
            <a:r>
              <a:rPr lang="en-US" sz="1395" dirty="0">
                <a:solidFill>
                  <a:srgbClr val="CAD6DE"/>
                </a:solidFill>
                <a:latin typeface="Cabin" pitchFamily="34" charset="0"/>
                <a:ea typeface="Cabin" pitchFamily="34" charset="-122"/>
                <a:cs typeface="Cabin" pitchFamily="34" charset="-120"/>
              </a:rPr>
              <a:t>Incorporate real-time weather data to influence farming decisions, including planting times, irrigation schedules, and crop selection.</a:t>
            </a:r>
            <a:endParaRPr lang="en-US" sz="1395" dirty="0"/>
          </a:p>
        </p:txBody>
      </p:sp>
      <p:pic>
        <p:nvPicPr>
          <p:cNvPr id="9" name="Image 3" descr="preencoded.png"/>
          <p:cNvPicPr>
            <a:picLocks noChangeAspect="1"/>
          </p:cNvPicPr>
          <p:nvPr/>
        </p:nvPicPr>
        <p:blipFill>
          <a:blip r:embed="rId6"/>
          <a:stretch>
            <a:fillRect/>
          </a:stretch>
        </p:blipFill>
        <p:spPr>
          <a:xfrm>
            <a:off x="2760940" y="4906804"/>
            <a:ext cx="885825" cy="1417320"/>
          </a:xfrm>
          <a:prstGeom prst="rect">
            <a:avLst/>
          </a:prstGeom>
        </p:spPr>
      </p:pic>
      <p:sp>
        <p:nvSpPr>
          <p:cNvPr id="10" name="Text 4"/>
          <p:cNvSpPr/>
          <p:nvPr/>
        </p:nvSpPr>
        <p:spPr>
          <a:xfrm>
            <a:off x="3912513" y="5083969"/>
            <a:ext cx="2084308" cy="260509"/>
          </a:xfrm>
          <a:prstGeom prst="rect">
            <a:avLst/>
          </a:prstGeom>
          <a:noFill/>
          <a:ln/>
        </p:spPr>
        <p:txBody>
          <a:bodyPr wrap="none" rtlCol="0" anchor="t"/>
          <a:lstStyle/>
          <a:p>
            <a:pPr marL="0" indent="0" algn="l">
              <a:lnSpc>
                <a:spcPts val="2052"/>
              </a:lnSpc>
              <a:buNone/>
            </a:pPr>
            <a:r>
              <a:rPr lang="en-US" sz="1641" dirty="0">
                <a:solidFill>
                  <a:srgbClr val="CAD6DE"/>
                </a:solidFill>
                <a:latin typeface="Unbounded" pitchFamily="34" charset="0"/>
                <a:ea typeface="Unbounded" pitchFamily="34" charset="-122"/>
                <a:cs typeface="Unbounded" pitchFamily="34" charset="-120"/>
              </a:rPr>
              <a:t>Weather Alerts</a:t>
            </a:r>
            <a:endParaRPr lang="en-US" sz="1641" dirty="0"/>
          </a:p>
        </p:txBody>
      </p:sp>
      <p:sp>
        <p:nvSpPr>
          <p:cNvPr id="11" name="Text 5"/>
          <p:cNvSpPr/>
          <p:nvPr/>
        </p:nvSpPr>
        <p:spPr>
          <a:xfrm>
            <a:off x="3912513" y="5450681"/>
            <a:ext cx="7956947" cy="566738"/>
          </a:xfrm>
          <a:prstGeom prst="rect">
            <a:avLst/>
          </a:prstGeom>
          <a:noFill/>
          <a:ln/>
        </p:spPr>
        <p:txBody>
          <a:bodyPr wrap="square" rtlCol="0" anchor="t"/>
          <a:lstStyle/>
          <a:p>
            <a:pPr marL="0" indent="0" algn="l">
              <a:lnSpc>
                <a:spcPts val="2232"/>
              </a:lnSpc>
              <a:buNone/>
            </a:pPr>
            <a:r>
              <a:rPr lang="en-US" sz="1395" dirty="0">
                <a:solidFill>
                  <a:srgbClr val="CAD6DE"/>
                </a:solidFill>
                <a:latin typeface="Cabin" pitchFamily="34" charset="0"/>
                <a:ea typeface="Cabin" pitchFamily="34" charset="-122"/>
                <a:cs typeface="Cabin" pitchFamily="34" charset="-120"/>
              </a:rPr>
              <a:t>Provide alerts for extreme weather conditions (e.g., frost, drought, heavy rain) with actionable advice to mitigate potential crop damage.</a:t>
            </a:r>
            <a:endParaRPr lang="en-US" sz="1395" dirty="0"/>
          </a:p>
        </p:txBody>
      </p:sp>
      <p:pic>
        <p:nvPicPr>
          <p:cNvPr id="12" name="Image 4" descr="preencoded.png"/>
          <p:cNvPicPr>
            <a:picLocks noChangeAspect="1"/>
          </p:cNvPicPr>
          <p:nvPr/>
        </p:nvPicPr>
        <p:blipFill>
          <a:blip r:embed="rId7"/>
          <a:stretch>
            <a:fillRect/>
          </a:stretch>
        </p:blipFill>
        <p:spPr>
          <a:xfrm>
            <a:off x="2760940" y="6324124"/>
            <a:ext cx="885825" cy="1417320"/>
          </a:xfrm>
          <a:prstGeom prst="rect">
            <a:avLst/>
          </a:prstGeom>
        </p:spPr>
      </p:pic>
      <p:sp>
        <p:nvSpPr>
          <p:cNvPr id="13" name="Text 6"/>
          <p:cNvSpPr/>
          <p:nvPr/>
        </p:nvSpPr>
        <p:spPr>
          <a:xfrm>
            <a:off x="3912513" y="6501289"/>
            <a:ext cx="2946083" cy="260509"/>
          </a:xfrm>
          <a:prstGeom prst="rect">
            <a:avLst/>
          </a:prstGeom>
          <a:noFill/>
          <a:ln/>
        </p:spPr>
        <p:txBody>
          <a:bodyPr wrap="none" rtlCol="0" anchor="t"/>
          <a:lstStyle/>
          <a:p>
            <a:pPr marL="0" indent="0" algn="l">
              <a:lnSpc>
                <a:spcPts val="2052"/>
              </a:lnSpc>
              <a:buNone/>
            </a:pPr>
            <a:r>
              <a:rPr lang="en-US" sz="1641" dirty="0">
                <a:solidFill>
                  <a:srgbClr val="CAD6DE"/>
                </a:solidFill>
                <a:latin typeface="Unbounded" pitchFamily="34" charset="0"/>
                <a:ea typeface="Unbounded" pitchFamily="34" charset="-122"/>
                <a:cs typeface="Unbounded" pitchFamily="34" charset="-120"/>
              </a:rPr>
              <a:t>Seasonal Crop Planning</a:t>
            </a:r>
            <a:endParaRPr lang="en-US" sz="1641" dirty="0"/>
          </a:p>
        </p:txBody>
      </p:sp>
      <p:sp>
        <p:nvSpPr>
          <p:cNvPr id="14" name="Text 7"/>
          <p:cNvSpPr/>
          <p:nvPr/>
        </p:nvSpPr>
        <p:spPr>
          <a:xfrm>
            <a:off x="3912513" y="6868001"/>
            <a:ext cx="7956947" cy="566738"/>
          </a:xfrm>
          <a:prstGeom prst="rect">
            <a:avLst/>
          </a:prstGeom>
          <a:noFill/>
          <a:ln/>
        </p:spPr>
        <p:txBody>
          <a:bodyPr wrap="square" rtlCol="0" anchor="t"/>
          <a:lstStyle/>
          <a:p>
            <a:pPr marL="0" indent="0" algn="l">
              <a:lnSpc>
                <a:spcPts val="2232"/>
              </a:lnSpc>
              <a:buNone/>
            </a:pPr>
            <a:r>
              <a:rPr lang="en-US" sz="1395" dirty="0">
                <a:solidFill>
                  <a:srgbClr val="CAD6DE"/>
                </a:solidFill>
                <a:latin typeface="Cabin" pitchFamily="34" charset="0"/>
                <a:ea typeface="Cabin" pitchFamily="34" charset="-122"/>
                <a:cs typeface="Cabin" pitchFamily="34" charset="-120"/>
              </a:rPr>
              <a:t>Use long-term weather forecasts to recommend seasonal crops best suited to anticipated weather patterns, optimizing yield and reducing risks.</a:t>
            </a:r>
            <a:endParaRPr lang="en-US" sz="139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TotalTime>
  <Words>614</Words>
  <Application>Microsoft Office PowerPoint</Application>
  <PresentationFormat>Custom</PresentationFormat>
  <Paragraphs>94</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Cabin</vt:lpstr>
      <vt:lpstr>Unbounded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shashank nakka</cp:lastModifiedBy>
  <cp:revision>9</cp:revision>
  <dcterms:created xsi:type="dcterms:W3CDTF">2024-08-09T18:39:47Z</dcterms:created>
  <dcterms:modified xsi:type="dcterms:W3CDTF">2024-08-11T02:11:40Z</dcterms:modified>
</cp:coreProperties>
</file>